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425" r:id="rId5"/>
    <p:sldId id="427" r:id="rId6"/>
    <p:sldId id="428" r:id="rId7"/>
    <p:sldId id="429" r:id="rId8"/>
    <p:sldId id="430" r:id="rId9"/>
    <p:sldId id="431" r:id="rId10"/>
    <p:sldId id="426" r:id="rId11"/>
    <p:sldId id="432" r:id="rId12"/>
    <p:sldId id="433" r:id="rId13"/>
    <p:sldId id="434" r:id="rId14"/>
    <p:sldId id="435" r:id="rId15"/>
    <p:sldId id="436" r:id="rId16"/>
    <p:sldId id="437" r:id="rId17"/>
    <p:sldId id="43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26786-3FEA-4B22-8FE9-77C1EF6497B0}" type="datetimeFigureOut">
              <a:rPr lang="nl-BE" smtClean="0"/>
              <a:t>13/07/2023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9D765-AFEF-44B7-9944-D2397A6BDCA7}" type="slidenum">
              <a:rPr lang="nl-BE" smtClean="0"/>
              <a:t>‹nr.›</a:t>
            </a:fld>
            <a:endParaRPr lang="nl-BE"/>
          </a:p>
        </p:txBody>
      </p:sp>
    </p:spTree>
    <p:extLst>
      <p:ext uri="{BB962C8B-B14F-4D97-AF65-F5344CB8AC3E}">
        <p14:creationId xmlns:p14="http://schemas.microsoft.com/office/powerpoint/2010/main" val="166187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9015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67286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69081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60223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10281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95913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0259C-4A41-4DD0-B7AC-F390BB6B3A3E}"/>
              </a:ext>
            </a:extLst>
          </p:cNvPr>
          <p:cNvSpPr>
            <a:spLocks noGrp="1" noChangeArrowheads="1"/>
          </p:cNvSpPr>
          <p:nvPr>
            <p:ph type="hd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Dissociation of the Personality</a:t>
            </a:r>
          </a:p>
        </p:txBody>
      </p:sp>
      <p:sp>
        <p:nvSpPr>
          <p:cNvPr id="5" name="Rectangle 4">
            <a:extLst>
              <a:ext uri="{FF2B5EF4-FFF2-40B4-BE49-F238E27FC236}">
                <a16:creationId xmlns:a16="http://schemas.microsoft.com/office/drawing/2014/main" id="{17FE0470-5EAD-40D9-92E4-7BDF9F3F08D0}"/>
              </a:ext>
            </a:extLst>
          </p:cNvPr>
          <p:cNvSpPr>
            <a:spLocks noGrp="1" noChangeArrowheads="1"/>
          </p:cNvSpPr>
          <p:nvPr>
            <p:ph type="dt"/>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nl-NL"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October 7-8, 2017</a:t>
            </a:r>
          </a:p>
        </p:txBody>
      </p:sp>
      <p:sp>
        <p:nvSpPr>
          <p:cNvPr id="6" name="Rectangle 7">
            <a:extLst>
              <a:ext uri="{FF2B5EF4-FFF2-40B4-BE49-F238E27FC236}">
                <a16:creationId xmlns:a16="http://schemas.microsoft.com/office/drawing/2014/main" id="{93D009BD-5AEC-4BF6-96DD-E1730E73E606}"/>
              </a:ext>
            </a:extLst>
          </p:cNvPr>
          <p:cNvSpPr>
            <a:spLocks noGrp="1" noChangeArrowheads="1"/>
          </p:cNvSpPr>
          <p:nvPr>
            <p:ph type="ftr"/>
          </p:nvPr>
        </p:nvSpPr>
        <p:spPr>
          <a:ln/>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rPr>
              <a:t>Onno van der Hart</a:t>
            </a:r>
          </a:p>
        </p:txBody>
      </p:sp>
      <p:sp>
        <p:nvSpPr>
          <p:cNvPr id="7" name="Rectangle 8">
            <a:extLst>
              <a:ext uri="{FF2B5EF4-FFF2-40B4-BE49-F238E27FC236}">
                <a16:creationId xmlns:a16="http://schemas.microsoft.com/office/drawing/2014/main" id="{BE229F95-5ED2-4958-9F1E-13E8FE11B7A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BA743A3-9EE1-4F76-A507-17A1904326AF}" type="slidenum">
              <a:rPr kumimoji="0" lang="en-US" altLang="nl-NL" sz="1200" b="0" i="0" u="none" strike="noStrike" kern="1200" cap="none" spc="0" normalizeH="0" baseline="0" noProof="0" smtClean="0">
                <a:ln>
                  <a:noFill/>
                </a:ln>
                <a:solidFill>
                  <a:srgbClr val="FFFFFF"/>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nl-NL" sz="12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pitchFamily="34" charset="-122"/>
              <a:cs typeface="+mn-cs"/>
            </a:endParaRPr>
          </a:p>
        </p:txBody>
      </p:sp>
      <p:sp>
        <p:nvSpPr>
          <p:cNvPr id="396289" name="Rectangle 1">
            <a:extLst>
              <a:ext uri="{FF2B5EF4-FFF2-40B4-BE49-F238E27FC236}">
                <a16:creationId xmlns:a16="http://schemas.microsoft.com/office/drawing/2014/main" id="{3DD94DAF-CCDF-47D2-916B-97B9CA51D07C}"/>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Rectangle 2">
            <a:extLst>
              <a:ext uri="{FF2B5EF4-FFF2-40B4-BE49-F238E27FC236}">
                <a16:creationId xmlns:a16="http://schemas.microsoft.com/office/drawing/2014/main" id="{83845B99-89D9-43DA-B7D6-E863071497BD}"/>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90154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nl-NL"/>
              <a:t>Klik om stijl te bewerken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7/13/23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7/13/23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7/13/23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7/13/23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nl-NL"/>
              <a:t>Klik om stijl te bewerken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E5059C3-6A89-4494-99FF-5A4D6FFD50EB}" type="datetimeFigureOut">
              <a:rPr lang="en-US" dirty="0"/>
              <a:t>7/13/23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nl-NL"/>
              <a:t>Klik om stijl te bewerken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7/13/23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nl-NL"/>
              <a:t>Klik om stijl te bewerken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609285" y="2851331"/>
            <a:ext cx="3893623"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66635" y="2851331"/>
            <a:ext cx="3899798"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7/13/23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7/13/23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7/13/23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7D525BB-DA17-4BA0-B3C8-3AC3ABC827E6}" type="datetimeFigureOut">
              <a:rPr lang="en-US" dirty="0"/>
              <a:t>7/13/23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6C4C9A-3960-41CF-A4E9-2A8FB932454B}" type="datetimeFigureOut">
              <a:rPr lang="en-US" dirty="0"/>
              <a:t>7/13/23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7/13/23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rik.de.soir@telenet.be" TargetMode="External"/><Relationship Id="rId2" Type="http://schemas.openxmlformats.org/officeDocument/2006/relationships/hyperlink" Target="mailto:jessie.delooz@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erik.de.soir@telenet.be" TargetMode="External"/><Relationship Id="rId2" Type="http://schemas.openxmlformats.org/officeDocument/2006/relationships/hyperlink" Target="mailto:jessie.delooz@gmail.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erik.de.soir@telenet.be" TargetMode="External"/><Relationship Id="rId2" Type="http://schemas.openxmlformats.org/officeDocument/2006/relationships/hyperlink" Target="mailto:jessie.delooz@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belgium.be/nl/psychotherapeut" TargetMode="External"/><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mailto:jessie.delooz@gmail.com" TargetMode="External"/><Relationship Id="rId4" Type="http://schemas.openxmlformats.org/officeDocument/2006/relationships/hyperlink" Target="mailto:erik.de.soir@telenet.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094F62-F8E9-406A-B6D6-9F5C10D93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4F4114-D721-4059-B20D-5E30295D2A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30CA5B3B-77C4-4A4B-92B4-3EA9E0C559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5F9A31F-0CEE-4B50-8DD2-DDA041D70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58CC60-1CEE-4D9E-9190-5DF277A6C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ster&#10;&#10;Automatisch gegenereerde beschrijving">
            <a:extLst>
              <a:ext uri="{FF2B5EF4-FFF2-40B4-BE49-F238E27FC236}">
                <a16:creationId xmlns:a16="http://schemas.microsoft.com/office/drawing/2014/main" id="{42BF4220-B24C-9769-5392-1635D5E872FA}"/>
              </a:ext>
            </a:extLst>
          </p:cNvPr>
          <p:cNvPicPr>
            <a:picLocks noChangeAspect="1"/>
          </p:cNvPicPr>
          <p:nvPr/>
        </p:nvPicPr>
        <p:blipFill rotWithShape="1">
          <a:blip r:embed="rId5">
            <a:extLst>
              <a:ext uri="{28A0092B-C50C-407E-A947-70E740481C1C}">
                <a14:useLocalDpi xmlns:a14="http://schemas.microsoft.com/office/drawing/2010/main" val="0"/>
              </a:ext>
            </a:extLst>
          </a:blip>
          <a:srcRect r="10400" b="2"/>
          <a:stretch/>
        </p:blipFill>
        <p:spPr>
          <a:xfrm rot="5400000">
            <a:off x="448942" y="559046"/>
            <a:ext cx="6858000" cy="5740362"/>
          </a:xfrm>
          <a:prstGeom prst="rect">
            <a:avLst/>
          </a:prstGeom>
          <a:ln w="12700">
            <a:solidFill>
              <a:schemeClr val="tx1"/>
            </a:solidFill>
          </a:ln>
        </p:spPr>
      </p:pic>
      <p:sp>
        <p:nvSpPr>
          <p:cNvPr id="19" name="Rectangle 18">
            <a:extLst>
              <a:ext uri="{FF2B5EF4-FFF2-40B4-BE49-F238E27FC236}">
                <a16:creationId xmlns:a16="http://schemas.microsoft.com/office/drawing/2014/main" id="{B2424749-5AFA-4CE1-A7F1-3DB0A208A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C51FE6-548A-2714-6E62-C8BDD3AF273A}"/>
              </a:ext>
            </a:extLst>
          </p:cNvPr>
          <p:cNvSpPr>
            <a:spLocks noGrp="1"/>
          </p:cNvSpPr>
          <p:nvPr>
            <p:ph type="ctrTitle"/>
          </p:nvPr>
        </p:nvSpPr>
        <p:spPr>
          <a:xfrm>
            <a:off x="6749318" y="3592618"/>
            <a:ext cx="4611094" cy="1397479"/>
          </a:xfrm>
        </p:spPr>
        <p:txBody>
          <a:bodyPr>
            <a:normAutofit fontScale="90000"/>
          </a:bodyPr>
          <a:lstStyle/>
          <a:p>
            <a:pPr algn="ctr"/>
            <a:r>
              <a:rPr lang="nl-BE" sz="2700" kern="100" dirty="0">
                <a:effectLst/>
                <a:latin typeface="Calibri" panose="020F0502020204030204" pitchFamily="34" charset="0"/>
                <a:ea typeface="Calibri" panose="020F0502020204030204" pitchFamily="34" charset="0"/>
                <a:cs typeface="Times New Roman" panose="02020603050405020304" pitchFamily="18" charset="0"/>
              </a:rPr>
              <a:t>C</a:t>
            </a:r>
            <a:r>
              <a:rPr lang="nl-BE" sz="2700" kern="100" dirty="0">
                <a:effectLst/>
                <a:latin typeface="Calibri" panose="020F0502020204030204" pitchFamily="34" charset="0"/>
                <a:ea typeface="Calibri" panose="020F0502020204030204" pitchFamily="34" charset="0"/>
                <a:cs typeface="Calibri" panose="020F0502020204030204" pitchFamily="34" charset="0"/>
              </a:rPr>
              <a:t>²Trauma2Peace</a:t>
            </a:r>
            <a:br>
              <a:rPr lang="nl-BE" sz="2700" kern="100" dirty="0">
                <a:effectLst/>
                <a:latin typeface="Calibri" panose="020F0502020204030204" pitchFamily="34" charset="0"/>
                <a:ea typeface="Calibri" panose="020F0502020204030204" pitchFamily="34" charset="0"/>
                <a:cs typeface="Calibri" panose="020F0502020204030204" pitchFamily="34" charset="0"/>
              </a:rPr>
            </a:br>
            <a:r>
              <a:rPr lang="nl-BE" sz="2700" kern="100" dirty="0">
                <a:effectLst/>
                <a:latin typeface="Calibri" panose="020F0502020204030204" pitchFamily="34" charset="0"/>
                <a:ea typeface="Calibri" panose="020F0502020204030204" pitchFamily="34" charset="0"/>
                <a:cs typeface="Calibri" panose="020F0502020204030204" pitchFamily="34" charset="0"/>
              </a:rPr>
              <a:t>LEVEL I</a:t>
            </a:r>
            <a:br>
              <a:rPr lang="nl-BE" sz="2700" kern="100" dirty="0">
                <a:effectLst/>
                <a:latin typeface="Calibri" panose="020F0502020204030204" pitchFamily="34" charset="0"/>
                <a:ea typeface="Calibri" panose="020F0502020204030204" pitchFamily="34" charset="0"/>
                <a:cs typeface="Calibri" panose="020F0502020204030204" pitchFamily="34" charset="0"/>
              </a:rPr>
            </a:br>
            <a:br>
              <a:rPr lang="nl-BE" sz="2700" kern="100" dirty="0">
                <a:effectLst/>
                <a:latin typeface="Calibri" panose="020F0502020204030204" pitchFamily="34" charset="0"/>
                <a:ea typeface="Calibri" panose="020F0502020204030204" pitchFamily="34" charset="0"/>
                <a:cs typeface="Calibri" panose="020F0502020204030204" pitchFamily="34" charset="0"/>
              </a:rPr>
            </a:br>
            <a:r>
              <a:rPr lang="nl-BE" sz="1600" i="1" kern="100" dirty="0">
                <a:effectLst/>
                <a:latin typeface="Calibri" panose="020F0502020204030204" pitchFamily="34" charset="0"/>
                <a:ea typeface="Calibri" panose="020F0502020204030204" pitchFamily="34" charset="0"/>
                <a:cs typeface="Calibri" panose="020F0502020204030204" pitchFamily="34" charset="0"/>
              </a:rPr>
              <a:t>Modulaire Jaaropleiding Psychotherapie bij Complexe en Chronische Traumatisering</a:t>
            </a:r>
            <a:br>
              <a:rPr lang="nl-BE" sz="2700" kern="100" dirty="0">
                <a:effectLst/>
                <a:latin typeface="Calibri" panose="020F0502020204030204" pitchFamily="34" charset="0"/>
                <a:ea typeface="Calibri" panose="020F0502020204030204" pitchFamily="34" charset="0"/>
                <a:cs typeface="Calibri" panose="020F0502020204030204" pitchFamily="34" charset="0"/>
              </a:rPr>
            </a:br>
            <a:br>
              <a:rPr lang="nl-BE" sz="2700" kern="100" dirty="0">
                <a:effectLst/>
                <a:latin typeface="Calibri" panose="020F0502020204030204" pitchFamily="34" charset="0"/>
                <a:ea typeface="Calibri" panose="020F0502020204030204" pitchFamily="34" charset="0"/>
                <a:cs typeface="Calibri" panose="020F0502020204030204" pitchFamily="34" charset="0"/>
              </a:rPr>
            </a:br>
            <a:r>
              <a:rPr lang="nl-BE" sz="2200" kern="100" dirty="0">
                <a:effectLst/>
                <a:latin typeface="Calibri" panose="020F0502020204030204" pitchFamily="34" charset="0"/>
                <a:ea typeface="Calibri" panose="020F0502020204030204" pitchFamily="34" charset="0"/>
                <a:cs typeface="Calibri" panose="020F0502020204030204" pitchFamily="34" charset="0"/>
              </a:rPr>
              <a:t>2023-2024</a:t>
            </a:r>
            <a:br>
              <a:rPr lang="nl-BE" sz="2000" kern="100" dirty="0">
                <a:effectLst/>
                <a:latin typeface="Calibri" panose="020F0502020204030204" pitchFamily="34" charset="0"/>
                <a:ea typeface="Calibri" panose="020F0502020204030204" pitchFamily="34" charset="0"/>
                <a:cs typeface="Calibri" panose="020F0502020204030204" pitchFamily="34" charset="0"/>
              </a:rPr>
            </a:br>
            <a:br>
              <a:rPr lang="nl-BE" sz="2000" kern="100" dirty="0">
                <a:effectLst/>
                <a:latin typeface="Calibri" panose="020F0502020204030204" pitchFamily="34" charset="0"/>
                <a:ea typeface="Calibri" panose="020F0502020204030204" pitchFamily="34" charset="0"/>
                <a:cs typeface="Calibri" panose="020F0502020204030204" pitchFamily="34" charset="0"/>
              </a:rPr>
            </a:br>
            <a:br>
              <a:rPr lang="nl-BE" sz="2000" kern="100" dirty="0">
                <a:effectLst/>
                <a:latin typeface="Calibri" panose="020F0502020204030204" pitchFamily="34" charset="0"/>
                <a:ea typeface="Calibri" panose="020F0502020204030204" pitchFamily="34" charset="0"/>
                <a:cs typeface="Calibri" panose="020F0502020204030204" pitchFamily="34" charset="0"/>
              </a:rPr>
            </a:br>
            <a:r>
              <a:rPr lang="nl-BE" sz="1400" kern="100" dirty="0">
                <a:latin typeface="Calibri" panose="020F0502020204030204" pitchFamily="34" charset="0"/>
                <a:ea typeface="Calibri" panose="020F0502020204030204" pitchFamily="34" charset="0"/>
                <a:cs typeface="Calibri" panose="020F0502020204030204" pitchFamily="34" charset="0"/>
              </a:rPr>
              <a:t>Organisatie: Erik de Soir &amp; Jessie </a:t>
            </a:r>
            <a:r>
              <a:rPr lang="nl-BE" sz="1400" kern="100" dirty="0" err="1">
                <a:latin typeface="Calibri" panose="020F0502020204030204" pitchFamily="34" charset="0"/>
                <a:ea typeface="Calibri" panose="020F0502020204030204" pitchFamily="34" charset="0"/>
                <a:cs typeface="Calibri" panose="020F0502020204030204" pitchFamily="34" charset="0"/>
              </a:rPr>
              <a:t>Delooz</a:t>
            </a:r>
            <a:br>
              <a:rPr lang="nl-BE" sz="1400" kern="100" dirty="0">
                <a:latin typeface="Calibri" panose="020F0502020204030204" pitchFamily="34" charset="0"/>
                <a:ea typeface="Calibri" panose="020F0502020204030204" pitchFamily="34" charset="0"/>
                <a:cs typeface="Calibri" panose="020F0502020204030204" pitchFamily="34" charset="0"/>
              </a:rPr>
            </a:br>
            <a:r>
              <a:rPr lang="nl-BE" sz="1400" kern="100" dirty="0">
                <a:latin typeface="Calibri" panose="020F0502020204030204" pitchFamily="34" charset="0"/>
                <a:ea typeface="Calibri" panose="020F0502020204030204" pitchFamily="34" charset="0"/>
                <a:cs typeface="Calibri" panose="020F0502020204030204" pitchFamily="34" charset="0"/>
              </a:rPr>
              <a:t>Gastopleiders: Renate </a:t>
            </a:r>
            <a:r>
              <a:rPr lang="nl-BE" sz="1400" kern="100" dirty="0" err="1">
                <a:latin typeface="Calibri" panose="020F0502020204030204" pitchFamily="34" charset="0"/>
                <a:ea typeface="Calibri" panose="020F0502020204030204" pitchFamily="34" charset="0"/>
                <a:cs typeface="Calibri" panose="020F0502020204030204" pitchFamily="34" charset="0"/>
              </a:rPr>
              <a:t>Geuzinge</a:t>
            </a:r>
            <a:r>
              <a:rPr lang="nl-BE" sz="1400" kern="100" dirty="0">
                <a:latin typeface="Calibri" panose="020F0502020204030204" pitchFamily="34" charset="0"/>
                <a:ea typeface="Calibri" panose="020F0502020204030204" pitchFamily="34" charset="0"/>
                <a:cs typeface="Calibri" panose="020F0502020204030204" pitchFamily="34" charset="0"/>
              </a:rPr>
              <a:t> &amp; Martijn </a:t>
            </a:r>
            <a:r>
              <a:rPr lang="nl-BE" sz="1400" kern="100" dirty="0" err="1">
                <a:latin typeface="Calibri" panose="020F0502020204030204" pitchFamily="34" charset="0"/>
                <a:ea typeface="Calibri" panose="020F0502020204030204" pitchFamily="34" charset="0"/>
                <a:cs typeface="Calibri" panose="020F0502020204030204" pitchFamily="34" charset="0"/>
              </a:rPr>
              <a:t>Stöfsel</a:t>
            </a:r>
            <a:br>
              <a:rPr lang="nl-BE"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000" dirty="0"/>
          </a:p>
        </p:txBody>
      </p:sp>
      <p:sp>
        <p:nvSpPr>
          <p:cNvPr id="21" name="Rectangle 20">
            <a:extLst>
              <a:ext uri="{FF2B5EF4-FFF2-40B4-BE49-F238E27FC236}">
                <a16:creationId xmlns:a16="http://schemas.microsoft.com/office/drawing/2014/main" id="{3FED41E6-877A-4425-B2E3-CE82ACB5F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banner etiket (1).png">
            <a:extLst>
              <a:ext uri="{FF2B5EF4-FFF2-40B4-BE49-F238E27FC236}">
                <a16:creationId xmlns:a16="http://schemas.microsoft.com/office/drawing/2014/main" id="{F03A620B-F5B5-1267-D3C7-D86EE9E6E0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7174" y="204821"/>
            <a:ext cx="4013336" cy="1365362"/>
          </a:xfrm>
          <a:prstGeom prst="rect">
            <a:avLst/>
          </a:prstGeom>
        </p:spPr>
      </p:pic>
      <p:pic>
        <p:nvPicPr>
          <p:cNvPr id="7" name="Afbeelding 6" descr="Afbeelding met bloem, tekst, Lettertype, Graphics&#10;&#10;Automatisch gegenereerde beschrijving">
            <a:extLst>
              <a:ext uri="{FF2B5EF4-FFF2-40B4-BE49-F238E27FC236}">
                <a16:creationId xmlns:a16="http://schemas.microsoft.com/office/drawing/2014/main" id="{C4BA9E43-AD19-CD56-8B6A-2B531712AD96}"/>
              </a:ext>
            </a:extLst>
          </p:cNvPr>
          <p:cNvPicPr>
            <a:picLocks noChangeAspect="1"/>
          </p:cNvPicPr>
          <p:nvPr/>
        </p:nvPicPr>
        <p:blipFill>
          <a:blip r:embed="rId7"/>
          <a:stretch>
            <a:fillRect/>
          </a:stretch>
        </p:blipFill>
        <p:spPr>
          <a:xfrm>
            <a:off x="7358387" y="1811548"/>
            <a:ext cx="3414749" cy="1313365"/>
          </a:xfrm>
          <a:prstGeom prst="rect">
            <a:avLst/>
          </a:prstGeom>
        </p:spPr>
      </p:pic>
    </p:spTree>
    <p:extLst>
      <p:ext uri="{BB962C8B-B14F-4D97-AF65-F5344CB8AC3E}">
        <p14:creationId xmlns:p14="http://schemas.microsoft.com/office/powerpoint/2010/main" val="149321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751B7F1-380E-6C23-E932-B98BFDD3EA82}"/>
              </a:ext>
            </a:extLst>
          </p:cNvPr>
          <p:cNvSpPr txBox="1"/>
          <p:nvPr/>
        </p:nvSpPr>
        <p:spPr>
          <a:xfrm>
            <a:off x="877019" y="199600"/>
            <a:ext cx="10437961" cy="8956298"/>
          </a:xfrm>
          <a:prstGeom prst="rect">
            <a:avLst/>
          </a:prstGeom>
          <a:noFill/>
        </p:spPr>
        <p:txBody>
          <a:bodyPr wrap="square">
            <a:spAutoFit/>
          </a:bodyPr>
          <a:lstStyle/>
          <a:p>
            <a:pPr algn="ctr"/>
            <a:r>
              <a:rPr lang="nl-NL" sz="2000" b="1" u="sng" kern="100" dirty="0">
                <a:effectLst/>
                <a:latin typeface="Arial Narrow" panose="020B0606020202030204" pitchFamily="34" charset="0"/>
                <a:ea typeface="Calibri" panose="020F0502020204030204" pitchFamily="34" charset="0"/>
                <a:cs typeface="Times New Roman" panose="02020603050405020304" pitchFamily="18" charset="0"/>
              </a:rPr>
              <a:t>Planning</a:t>
            </a:r>
            <a:r>
              <a:rPr lang="nl-NL" sz="2000" b="1" kern="100" dirty="0">
                <a:effectLst/>
                <a:latin typeface="Arial Narrow" panose="020B0606020202030204" pitchFamily="34" charset="0"/>
                <a:ea typeface="Calibri" panose="020F0502020204030204" pitchFamily="34" charset="0"/>
                <a:cs typeface="Times New Roman" panose="02020603050405020304" pitchFamily="18"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nl-NL" sz="1400" kern="100" dirty="0">
                <a:latin typeface="Arial Narrow" panose="020B0606020202030204" pitchFamily="34" charset="0"/>
                <a:ea typeface="Calibri" panose="020F0502020204030204" pitchFamily="34" charset="0"/>
                <a:cs typeface="Times New Roman" panose="02020603050405020304" pitchFamily="18" charset="0"/>
              </a:rPr>
              <a:t>e</a:t>
            </a:r>
            <a:r>
              <a:rPr lang="nl-NL" sz="1400" kern="100" dirty="0">
                <a:effectLst/>
                <a:latin typeface="Arial Narrow" panose="020B0606020202030204" pitchFamily="34" charset="0"/>
                <a:ea typeface="Calibri" panose="020F0502020204030204" pitchFamily="34" charset="0"/>
                <a:cs typeface="Times New Roman" panose="02020603050405020304" pitchFamily="18" charset="0"/>
              </a:rPr>
              <a:t>lke dag loopt van 9u30-16u30)</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BASISMODULE (5 dagen bij DWW Hasselt)</a:t>
            </a: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11 en 12 oktober 2023; 15 en 16 november 2023; 30 november 2023</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VOORTGEZETTE MODULE DIAGNOSTIEK (2 dagen De Binnentuin) </a:t>
            </a: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Tweedaagse plannen met Renate - 2024</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a:t>
            </a:r>
            <a:r>
              <a:rPr lang="nl-BE" kern="100" dirty="0">
                <a:latin typeface="Arial Narrow" panose="020B0606020202030204" pitchFamily="34" charset="0"/>
                <a:ea typeface="Calibri" panose="020F0502020204030204" pitchFamily="34" charset="0"/>
                <a:cs typeface="Times New Roman" panose="02020603050405020304" pitchFamily="18" charset="0"/>
              </a:rPr>
              <a:t>TGEZETTE MODULE THERAPEUTISCHE TECHNIEKEN 1 (2 dagen De Binnentuin/DWW)</a:t>
            </a: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Tweedaagse plannen met Martijn – 2024 </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VOORTGEZETTE MODULE THERAPEUTISCHE TECHNIEKEN 2 (2 dagen De Binnentuin/DWW) </a:t>
            </a: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Tweedaagse </a:t>
            </a:r>
            <a:r>
              <a:rPr lang="nl-BE" kern="100" dirty="0" err="1">
                <a:latin typeface="Arial Narrow" panose="020B0606020202030204" pitchFamily="34" charset="0"/>
                <a:ea typeface="Calibri" panose="020F0502020204030204" pitchFamily="34" charset="0"/>
                <a:cs typeface="Times New Roman" panose="02020603050405020304" pitchFamily="18" charset="0"/>
              </a:rPr>
              <a:t>F</a:t>
            </a:r>
            <a:r>
              <a:rPr lang="nl-BE" kern="100" dirty="0" err="1">
                <a:effectLst/>
                <a:latin typeface="Arial Narrow" panose="020B0606020202030204" pitchFamily="34" charset="0"/>
                <a:ea typeface="Calibri" panose="020F0502020204030204" pitchFamily="34" charset="0"/>
                <a:cs typeface="Times New Roman" panose="02020603050405020304" pitchFamily="18" charset="0"/>
              </a:rPr>
              <a:t>ocusing</a:t>
            </a:r>
            <a:r>
              <a:rPr lang="nl-BE" kern="100" dirty="0">
                <a:effectLst/>
                <a:latin typeface="Arial Narrow" panose="020B0606020202030204" pitchFamily="34" charset="0"/>
                <a:ea typeface="Calibri" panose="020F0502020204030204" pitchFamily="34" charset="0"/>
                <a:cs typeface="Times New Roman" panose="02020603050405020304" pitchFamily="18" charset="0"/>
              </a:rPr>
              <a:t> met Jessie – 2024 </a:t>
            </a:r>
          </a:p>
          <a:p>
            <a:pPr algn="ctr"/>
            <a:endParaRPr lang="nl-BE" kern="1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VOORTGEZETTE MODULE THERAPEUTISCHE TECHNIEKEN 3 (2 dagen bij DWW Hasselt)</a:t>
            </a: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Tweedaagse hypnose met Erik - 2024</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VOORTGEZETTE MODULE ETHIEK, MENTALE WEERBAARHEID EN ZELFZORG</a:t>
            </a: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Twee dagen te plannen (1 in De Binnentuin en 1 bij DWW Hasselt) - 2024</a:t>
            </a: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kern="100" dirty="0">
                <a:effectLst/>
                <a:latin typeface="Arial Narrow" panose="020B0606020202030204" pitchFamily="34" charset="0"/>
                <a:ea typeface="Calibri" panose="020F0502020204030204" pitchFamily="34" charset="0"/>
                <a:cs typeface="Times New Roman" panose="02020603050405020304" pitchFamily="18" charset="0"/>
              </a:rPr>
              <a:t>(intervisiedagen worden door de vaste groepjes tussenin gepland)</a:t>
            </a:r>
          </a:p>
          <a:p>
            <a:pPr algn="ct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b="1" u="sng" kern="100" dirty="0">
                <a:effectLst/>
                <a:latin typeface="Arial Narrow" panose="020B0606020202030204" pitchFamily="34" charset="0"/>
                <a:ea typeface="Calibri" panose="020F0502020204030204" pitchFamily="34" charset="0"/>
                <a:cs typeface="Times New Roman" panose="02020603050405020304" pitchFamily="18" charset="0"/>
              </a:rPr>
              <a:t>Prijs (lunch niet inbegrepen)</a:t>
            </a:r>
            <a:r>
              <a:rPr lang="nl-NL" sz="2000" kern="100" dirty="0">
                <a:effectLst/>
                <a:latin typeface="Arial Narrow" panose="020B0606020202030204" pitchFamily="34" charset="0"/>
                <a:ea typeface="Calibri" panose="020F0502020204030204" pitchFamily="34" charset="0"/>
                <a:cs typeface="Times New Roman" panose="02020603050405020304" pitchFamily="18"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b="1" kern="100" dirty="0">
                <a:effectLst/>
                <a:latin typeface="Arial Narrow" panose="020B0606020202030204" pitchFamily="34" charset="0"/>
                <a:ea typeface="Calibri" panose="020F0502020204030204" pitchFamily="34" charset="0"/>
                <a:cs typeface="Times New Roman" panose="02020603050405020304" pitchFamily="18" charset="0"/>
              </a:rPr>
              <a:t>€750.00 voor de opleidingsdagen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Inschrijven kan via mail bij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
              </a:rPr>
              <a:t>jessie.delooz@gmail.com</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of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3"/>
              </a:rPr>
              <a:t>erik.de.soir@telenet.be</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1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751B7F1-380E-6C23-E932-B98BFDD3EA82}"/>
              </a:ext>
            </a:extLst>
          </p:cNvPr>
          <p:cNvSpPr txBox="1"/>
          <p:nvPr/>
        </p:nvSpPr>
        <p:spPr>
          <a:xfrm>
            <a:off x="457201" y="199600"/>
            <a:ext cx="11404120" cy="6678751"/>
          </a:xfrm>
          <a:prstGeom prst="rect">
            <a:avLst/>
          </a:prstGeom>
          <a:noFill/>
        </p:spPr>
        <p:txBody>
          <a:bodyPr wrap="square">
            <a:spAutoFit/>
          </a:bodyPr>
          <a:lstStyle/>
          <a:p>
            <a:pPr algn="ctr"/>
            <a:r>
              <a:rPr lang="nl-BE" sz="2000" b="1" u="sng" kern="100" dirty="0">
                <a:effectLst/>
                <a:latin typeface="Arial Narrow" panose="020B0606020202030204" pitchFamily="34" charset="0"/>
                <a:ea typeface="Calibri" panose="020F0502020204030204" pitchFamily="34" charset="0"/>
                <a:cs typeface="Times New Roman" panose="02020603050405020304" pitchFamily="18" charset="0"/>
              </a:rPr>
              <a:t>KOST VAN DE OPLEIDING</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BASISMODULE: €825,00</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VOORTGEZETTE MODULE DIAGNOSTIEK: €330,00</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a:t>
            </a:r>
            <a:r>
              <a:rPr lang="nl-BE" kern="100" dirty="0">
                <a:latin typeface="Arial Narrow" panose="020B0606020202030204" pitchFamily="34" charset="0"/>
                <a:ea typeface="Calibri" panose="020F0502020204030204" pitchFamily="34" charset="0"/>
                <a:cs typeface="Times New Roman" panose="02020603050405020304" pitchFamily="18" charset="0"/>
              </a:rPr>
              <a:t>TGEZETTE MODULE THERAPEUTISCHE TECHNIEKEN: €330,00</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VOORTGEZETTE MODULE THERAPEUTISCHE TECHNIEKEN 2: </a:t>
            </a:r>
            <a:r>
              <a:rPr lang="nl-BE" kern="100" dirty="0">
                <a:latin typeface="Arial Narrow" panose="020B0606020202030204" pitchFamily="34" charset="0"/>
                <a:ea typeface="Calibri" panose="020F0502020204030204" pitchFamily="34" charset="0"/>
                <a:cs typeface="Times New Roman" panose="02020603050405020304" pitchFamily="18" charset="0"/>
              </a:rPr>
              <a:t>€330,00</a:t>
            </a:r>
          </a:p>
          <a:p>
            <a:pPr algn="ctr"/>
            <a:endParaRPr lang="nl-BE" kern="1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VOORTGEZETTE MODULE THERAPEUTISCHE TECHNIEKEN 3: €330,00</a:t>
            </a:r>
          </a:p>
          <a:p>
            <a:pPr algn="ctr"/>
            <a:endParaRPr lang="nl-BE"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effectLst/>
                <a:latin typeface="Arial Narrow" panose="020B0606020202030204" pitchFamily="34" charset="0"/>
                <a:ea typeface="Calibri" panose="020F0502020204030204" pitchFamily="34" charset="0"/>
                <a:cs typeface="Times New Roman" panose="02020603050405020304" pitchFamily="18" charset="0"/>
              </a:rPr>
              <a:t>VOORTGEZETTE MODULE ETHIEK, MENTALE WEERBAARHEID EN ZELFZORG: </a:t>
            </a:r>
            <a:r>
              <a:rPr lang="nl-BE" kern="100" dirty="0">
                <a:latin typeface="Arial Narrow" panose="020B0606020202030204" pitchFamily="34" charset="0"/>
                <a:ea typeface="Calibri" panose="020F0502020204030204" pitchFamily="34" charset="0"/>
                <a:cs typeface="Times New Roman" panose="02020603050405020304" pitchFamily="18" charset="0"/>
              </a:rPr>
              <a:t>€330,00 </a:t>
            </a:r>
            <a:r>
              <a:rPr lang="nl-NL"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l-BE" kern="1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nl-BE" kern="100" dirty="0">
                <a:latin typeface="Arial Narrow" panose="020B0606020202030204" pitchFamily="34" charset="0"/>
                <a:ea typeface="Calibri" panose="020F0502020204030204" pitchFamily="34" charset="0"/>
                <a:cs typeface="Times New Roman" panose="02020603050405020304" pitchFamily="18" charset="0"/>
              </a:rPr>
              <a:t>COLLECTIEVE SUPERVISIE: </a:t>
            </a:r>
            <a:r>
              <a:rPr lang="nl-NL" kern="100" dirty="0">
                <a:effectLst/>
                <a:latin typeface="Arial Narrow" panose="020B0606020202030204" pitchFamily="34" charset="0"/>
                <a:ea typeface="Calibri" panose="020F0502020204030204" pitchFamily="34" charset="0"/>
                <a:cs typeface="Times New Roman" panose="02020603050405020304" pitchFamily="18" charset="0"/>
              </a:rPr>
              <a:t> €40,00/uur (in groepjes van max 3 deelnemers)</a:t>
            </a:r>
          </a:p>
          <a:p>
            <a:pPr algn="ctr"/>
            <a:endParaRPr lang="nl-NL"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nl-NL" kern="100" dirty="0">
                <a:effectLst/>
                <a:latin typeface="Arial Narrow" panose="020B0606020202030204" pitchFamily="34" charset="0"/>
                <a:ea typeface="Calibri" panose="020F0502020204030204" pitchFamily="34" charset="0"/>
                <a:cs typeface="Times New Roman" panose="02020603050405020304" pitchFamily="18" charset="0"/>
              </a:rPr>
              <a:t>COLLECTIEVE (ONLINE) INTERVISIE: zelf te plannen door de cursisten </a:t>
            </a: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000" b="1" kern="100" dirty="0">
                <a:effectLst/>
                <a:latin typeface="Arial Narrow" panose="020B0606020202030204" pitchFamily="34" charset="0"/>
                <a:ea typeface="Calibri" panose="020F0502020204030204" pitchFamily="34" charset="0"/>
                <a:cs typeface="Times New Roman" panose="02020603050405020304" pitchFamily="18" charset="0"/>
              </a:rPr>
              <a:t>TOTALE KOST VOOR ALLEEN DE OPLEIDINGSDAGEN: €2475,00</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Inschrijven kan via mail bij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
              </a:rPr>
              <a:t>jessie.delooz@gmail.com</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of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3"/>
              </a:rPr>
              <a:t>erik.de.soir@telenet.be</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55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78722-8C12-10DC-550B-2794E66DE016}"/>
              </a:ext>
            </a:extLst>
          </p:cNvPr>
          <p:cNvSpPr>
            <a:spLocks noGrp="1"/>
          </p:cNvSpPr>
          <p:nvPr>
            <p:ph type="title"/>
          </p:nvPr>
        </p:nvSpPr>
        <p:spPr>
          <a:xfrm>
            <a:off x="1209964" y="414068"/>
            <a:ext cx="9633527" cy="748476"/>
          </a:xfrm>
        </p:spPr>
        <p:txBody>
          <a:bodyPr/>
          <a:lstStyle/>
          <a:p>
            <a:pPr algn="ctr"/>
            <a:r>
              <a:rPr lang="nl-BE" dirty="0"/>
              <a:t>Principes voor begroting en uitvoerbaarheid</a:t>
            </a:r>
          </a:p>
        </p:txBody>
      </p:sp>
      <p:sp>
        <p:nvSpPr>
          <p:cNvPr id="3" name="Tijdelijke aanduiding voor inhoud 2">
            <a:extLst>
              <a:ext uri="{FF2B5EF4-FFF2-40B4-BE49-F238E27FC236}">
                <a16:creationId xmlns:a16="http://schemas.microsoft.com/office/drawing/2014/main" id="{A705185D-A268-7A9F-6174-8061E3049937}"/>
              </a:ext>
            </a:extLst>
          </p:cNvPr>
          <p:cNvSpPr>
            <a:spLocks noGrp="1"/>
          </p:cNvSpPr>
          <p:nvPr>
            <p:ph idx="1"/>
          </p:nvPr>
        </p:nvSpPr>
        <p:spPr>
          <a:xfrm>
            <a:off x="1138687" y="1216325"/>
            <a:ext cx="9909573" cy="5227607"/>
          </a:xfrm>
        </p:spPr>
        <p:txBody>
          <a:bodyPr>
            <a:normAutofit fontScale="85000" lnSpcReduction="10000"/>
          </a:bodyPr>
          <a:lstStyle/>
          <a:p>
            <a:r>
              <a:rPr lang="nl-BE" dirty="0"/>
              <a:t>- Besparingen</a:t>
            </a:r>
          </a:p>
          <a:p>
            <a:pPr lvl="1"/>
            <a:r>
              <a:rPr lang="nl-BE" dirty="0"/>
              <a:t>Martijn en Renate kunnen zelf kiezen welke twee dagen ze komen en of ze naar Boutersem of Hasselt willen komen. Besparing zit in 2 x traject woonplaats-opleidingslocatie</a:t>
            </a:r>
          </a:p>
          <a:p>
            <a:pPr lvl="1"/>
            <a:r>
              <a:rPr lang="nl-BE" dirty="0"/>
              <a:t>Bij DWW Hasselt brengen we €150,00 onkosten (ZONDER LUNCH) in rekening</a:t>
            </a:r>
          </a:p>
          <a:p>
            <a:pPr lvl="1"/>
            <a:r>
              <a:rPr lang="nl-BE" dirty="0"/>
              <a:t>Cursisten halen voordeel uit de aparte inschrijving voor basismodules en voortgezette modules door gespreide betaling</a:t>
            </a:r>
          </a:p>
          <a:p>
            <a:pPr lvl="1"/>
            <a:r>
              <a:rPr lang="nl-BE" dirty="0"/>
              <a:t>In dit traject wordt het mogelijk om de basisopleiding te laten doorgaan vanaf 6 à 8 deelnemers.</a:t>
            </a:r>
          </a:p>
          <a:p>
            <a:r>
              <a:rPr lang="nl-BE" dirty="0"/>
              <a:t>- Voordelen voor de deelnemers</a:t>
            </a:r>
          </a:p>
          <a:p>
            <a:pPr lvl="1"/>
            <a:r>
              <a:rPr lang="nl-BE" dirty="0"/>
              <a:t>Meer vrijheid, ze bepalen hun eigen opleidingstraject en –ritme. Door twee dagen met </a:t>
            </a:r>
            <a:r>
              <a:rPr lang="nl-BE" dirty="0" err="1"/>
              <a:t>Focusing</a:t>
            </a:r>
            <a:r>
              <a:rPr lang="nl-BE" dirty="0"/>
              <a:t> bezig te zijn, behalen ze Level 1 en kunnen we worden warmgemaakt voor Level 2. Idem voor de dagen m.b.t. hypnose, hopelijk willen ze dan ook de VHYP opleiding nog volgen.</a:t>
            </a:r>
          </a:p>
          <a:p>
            <a:pPr lvl="1"/>
            <a:r>
              <a:rPr lang="nl-BE" dirty="0"/>
              <a:t>Deelnemers kunnen ook reeds modules van Level II volgen na de basisopleiding.</a:t>
            </a:r>
          </a:p>
          <a:p>
            <a:pPr lvl="1"/>
            <a:r>
              <a:rPr lang="nl-BE" dirty="0"/>
              <a:t>Door Level I en II te volgen, plus veel meer supervisie, wordt hun opleiding echt wel exclusief want dit wordt momenteel nergens aangeboden.</a:t>
            </a:r>
          </a:p>
        </p:txBody>
      </p:sp>
    </p:spTree>
    <p:extLst>
      <p:ext uri="{BB962C8B-B14F-4D97-AF65-F5344CB8AC3E}">
        <p14:creationId xmlns:p14="http://schemas.microsoft.com/office/powerpoint/2010/main" val="340108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ter&#10;&#10;Automatisch gegenereerde beschrijving">
            <a:extLst>
              <a:ext uri="{FF2B5EF4-FFF2-40B4-BE49-F238E27FC236}">
                <a16:creationId xmlns:a16="http://schemas.microsoft.com/office/drawing/2014/main" id="{42BF4220-B24C-9769-5392-1635D5E872FA}"/>
              </a:ext>
            </a:extLst>
          </p:cNvPr>
          <p:cNvPicPr>
            <a:picLocks noChangeAspect="1"/>
          </p:cNvPicPr>
          <p:nvPr/>
        </p:nvPicPr>
        <p:blipFill rotWithShape="1">
          <a:blip r:embed="rId2">
            <a:extLst>
              <a:ext uri="{28A0092B-C50C-407E-A947-70E740481C1C}">
                <a14:useLocalDpi xmlns:a14="http://schemas.microsoft.com/office/drawing/2010/main" val="0"/>
              </a:ext>
            </a:extLst>
          </a:blip>
          <a:srcRect r="10400" b="2"/>
          <a:stretch/>
        </p:blipFill>
        <p:spPr>
          <a:xfrm rot="5400000">
            <a:off x="448942" y="559046"/>
            <a:ext cx="6858000" cy="5740362"/>
          </a:xfrm>
          <a:prstGeom prst="rect">
            <a:avLst/>
          </a:prstGeom>
          <a:ln w="12700">
            <a:solidFill>
              <a:schemeClr val="tx1"/>
            </a:solidFill>
          </a:ln>
        </p:spPr>
      </p:pic>
      <p:sp>
        <p:nvSpPr>
          <p:cNvPr id="2" name="Titel 1">
            <a:extLst>
              <a:ext uri="{FF2B5EF4-FFF2-40B4-BE49-F238E27FC236}">
                <a16:creationId xmlns:a16="http://schemas.microsoft.com/office/drawing/2014/main" id="{CFC51FE6-548A-2714-6E62-C8BDD3AF273A}"/>
              </a:ext>
            </a:extLst>
          </p:cNvPr>
          <p:cNvSpPr>
            <a:spLocks noGrp="1"/>
          </p:cNvSpPr>
          <p:nvPr>
            <p:ph type="ctrTitle"/>
          </p:nvPr>
        </p:nvSpPr>
        <p:spPr>
          <a:xfrm>
            <a:off x="9171709" y="4187018"/>
            <a:ext cx="2817091" cy="1397479"/>
          </a:xfrm>
        </p:spPr>
        <p:txBody>
          <a:bodyPr>
            <a:normAutofit fontScale="90000"/>
          </a:bodyPr>
          <a:lstStyle/>
          <a:p>
            <a:pPr algn="ctr"/>
            <a:r>
              <a:rPr lang="nl-BE" sz="27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a:t>
            </a:r>
            <a:r>
              <a:rPr lang="nl-BE" sz="27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²Trauma2Peace</a:t>
            </a:r>
            <a:br>
              <a:rPr lang="nl-BE" sz="27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r>
              <a:rPr lang="nl-BE" sz="27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LEVEL II</a:t>
            </a:r>
            <a:br>
              <a:rPr lang="nl-BE" sz="27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br>
              <a:rPr lang="nl-BE" sz="27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r>
              <a:rPr lang="nl-BE" sz="22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2023-2024</a:t>
            </a:r>
            <a:br>
              <a:rPr lang="nl-BE" sz="2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br>
              <a:rPr lang="nl-BE" sz="2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br>
              <a:rPr lang="nl-BE" sz="2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br>
              <a:rPr lang="nl-BE" sz="2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br>
            <a:r>
              <a:rPr lang="nl-BE" sz="1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Christine Cuvelier, Jessie </a:t>
            </a:r>
            <a:r>
              <a:rPr lang="nl-BE" sz="1400" kern="100"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Delooz</a:t>
            </a:r>
            <a:r>
              <a:rPr lang="nl-BE" sz="1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Erik de Soir &amp; Ton </a:t>
            </a:r>
            <a:r>
              <a:rPr lang="nl-BE" sz="1400" kern="100"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Wilken</a:t>
            </a:r>
            <a:br>
              <a:rPr lang="nl-BE"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000" dirty="0"/>
          </a:p>
        </p:txBody>
      </p:sp>
      <p:pic>
        <p:nvPicPr>
          <p:cNvPr id="5" name="Afbeelding 4" descr="banner etiket (1).png">
            <a:extLst>
              <a:ext uri="{FF2B5EF4-FFF2-40B4-BE49-F238E27FC236}">
                <a16:creationId xmlns:a16="http://schemas.microsoft.com/office/drawing/2014/main" id="{F03A620B-F5B5-1267-D3C7-D86EE9E6E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936" y="1607264"/>
            <a:ext cx="2350578" cy="799681"/>
          </a:xfrm>
          <a:prstGeom prst="rect">
            <a:avLst/>
          </a:prstGeom>
        </p:spPr>
      </p:pic>
      <p:pic>
        <p:nvPicPr>
          <p:cNvPr id="7" name="Afbeelding 6" descr="Afbeelding met bloem, tekst, Lettertype, Graphics&#10;&#10;Automatisch gegenereerde beschrijving">
            <a:extLst>
              <a:ext uri="{FF2B5EF4-FFF2-40B4-BE49-F238E27FC236}">
                <a16:creationId xmlns:a16="http://schemas.microsoft.com/office/drawing/2014/main" id="{C4BA9E43-AD19-CD56-8B6A-2B531712AD96}"/>
              </a:ext>
            </a:extLst>
          </p:cNvPr>
          <p:cNvPicPr>
            <a:picLocks noChangeAspect="1"/>
          </p:cNvPicPr>
          <p:nvPr/>
        </p:nvPicPr>
        <p:blipFill>
          <a:blip r:embed="rId4"/>
          <a:stretch>
            <a:fillRect/>
          </a:stretch>
        </p:blipFill>
        <p:spPr>
          <a:xfrm>
            <a:off x="9259936" y="2670982"/>
            <a:ext cx="2436226" cy="937010"/>
          </a:xfrm>
          <a:prstGeom prst="rect">
            <a:avLst/>
          </a:prstGeom>
        </p:spPr>
      </p:pic>
    </p:spTree>
    <p:extLst>
      <p:ext uri="{BB962C8B-B14F-4D97-AF65-F5344CB8AC3E}">
        <p14:creationId xmlns:p14="http://schemas.microsoft.com/office/powerpoint/2010/main" val="105864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A991E-4AB0-EA51-9DBC-71DFD5173C77}"/>
              </a:ext>
            </a:extLst>
          </p:cNvPr>
          <p:cNvSpPr>
            <a:spLocks noGrp="1"/>
          </p:cNvSpPr>
          <p:nvPr>
            <p:ph type="title"/>
          </p:nvPr>
        </p:nvSpPr>
        <p:spPr>
          <a:xfrm>
            <a:off x="4537494" y="392750"/>
            <a:ext cx="6448565" cy="1249344"/>
          </a:xfrm>
        </p:spPr>
        <p:txBody>
          <a:bodyPr>
            <a:normAutofit/>
          </a:bodyPr>
          <a:lstStyle/>
          <a:p>
            <a:pPr algn="ctr"/>
            <a:r>
              <a:rPr lang="nl-BE" sz="2800" b="1" kern="100" dirty="0">
                <a:effectLst/>
                <a:latin typeface="Arial Narrow" panose="020B0606020202030204" pitchFamily="34" charset="0"/>
                <a:ea typeface="Calibri" panose="020F0502020204030204" pitchFamily="34" charset="0"/>
                <a:cs typeface="Calibri" panose="020F0502020204030204" pitchFamily="34" charset="0"/>
              </a:rPr>
              <a:t>Opbouw van het verdiepingsjaar</a:t>
            </a:r>
            <a:br>
              <a:rPr lang="nl-BE"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800" dirty="0"/>
          </a:p>
        </p:txBody>
      </p:sp>
      <p:pic>
        <p:nvPicPr>
          <p:cNvPr id="4" name="Picture 2">
            <a:extLst>
              <a:ext uri="{FF2B5EF4-FFF2-40B4-BE49-F238E27FC236}">
                <a16:creationId xmlns:a16="http://schemas.microsoft.com/office/drawing/2014/main" id="{F1193DEC-57DF-11C8-826F-7A40E9513B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2"/>
          <a:stretch/>
        </p:blipFill>
        <p:spPr bwMode="auto">
          <a:xfrm>
            <a:off x="1213220" y="2260121"/>
            <a:ext cx="2718349" cy="3347048"/>
          </a:xfrm>
          <a:prstGeom prst="rect">
            <a:avLst/>
          </a:prstGeom>
          <a:noFill/>
          <a:ln w="12700">
            <a:solidFill>
              <a:schemeClr val="tx1"/>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jdelijke aanduiding voor inhoud 2">
            <a:extLst>
              <a:ext uri="{FF2B5EF4-FFF2-40B4-BE49-F238E27FC236}">
                <a16:creationId xmlns:a16="http://schemas.microsoft.com/office/drawing/2014/main" id="{D99C5DB2-AE0C-7D21-C366-4DE8FAF8D0AF}"/>
              </a:ext>
            </a:extLst>
          </p:cNvPr>
          <p:cNvSpPr>
            <a:spLocks noGrp="1"/>
          </p:cNvSpPr>
          <p:nvPr>
            <p:ph idx="1"/>
          </p:nvPr>
        </p:nvSpPr>
        <p:spPr>
          <a:xfrm>
            <a:off x="3988176" y="1282618"/>
            <a:ext cx="7047439" cy="5572664"/>
          </a:xfrm>
        </p:spPr>
        <p:txBody>
          <a:bodyPr>
            <a:normAutofit/>
          </a:bodyPr>
          <a:lstStyle/>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Vanaf het academiejaar 2023-2024 bieden we een Verdiepingsjaar C²Trauma2Peace – Level II aan om de deelnemers toe te laten hun kennis van chronisch en complex trauma verder uit te breiden, de geziene stof te integreren aan de hand van casuïstiek en via contacten met (ex) cliënten die inmiddels het stadium van herintegratie bereikten en niet langer therapie volgen. De opbouw van het verdiepingsjaar bestaat uit 5 opleidingsdagen geleid door een trainer en 5 intervisiemomenten van minimum 3u waarin gewerkt wordt in vaste groepen rond vooraf bepaalde vragen en recente wetenschappelijke artikels.</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Tijdens de opleidingsdagen voorziet de opleider een </a:t>
            </a:r>
            <a:r>
              <a:rPr lang="nl-BE" sz="1800" kern="100" dirty="0" err="1">
                <a:effectLst/>
                <a:latin typeface="Arial Narrow" panose="020B0606020202030204" pitchFamily="34" charset="0"/>
                <a:ea typeface="Calibri" panose="020F0502020204030204" pitchFamily="34" charset="0"/>
                <a:cs typeface="Calibri" panose="020F0502020204030204" pitchFamily="34" charset="0"/>
              </a:rPr>
              <a:t>dagthema</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 dat ruimte biedt voor opfrissing en integratie van theorie, maar eveneens voor vragen, hindernissen, twijfels, bedenkingen en ervaringen m.b.t. het werken als traumatherapeut en casuïstiek i.v</a:t>
            </a:r>
            <a:r>
              <a:rPr lang="nl-BE" sz="1800" kern="100" dirty="0">
                <a:latin typeface="Arial Narrow" panose="020B0606020202030204" pitchFamily="34" charset="0"/>
                <a:ea typeface="Calibri" panose="020F0502020204030204" pitchFamily="34" charset="0"/>
                <a:cs typeface="Calibri" panose="020F0502020204030204" pitchFamily="34" charset="0"/>
              </a:rPr>
              <a:t>.m</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 vroegtijdige traumatisering en DIS-problematiek. Het </a:t>
            </a:r>
            <a:r>
              <a:rPr lang="nl-BE" sz="1800" kern="100" dirty="0" err="1">
                <a:effectLst/>
                <a:latin typeface="Arial Narrow" panose="020B0606020202030204" pitchFamily="34" charset="0"/>
                <a:ea typeface="Calibri" panose="020F0502020204030204" pitchFamily="34" charset="0"/>
                <a:cs typeface="Calibri" panose="020F0502020204030204" pitchFamily="34" charset="0"/>
              </a:rPr>
              <a:t>evidence-based</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 handelen staat hierbij centraal.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1600" dirty="0"/>
          </a:p>
        </p:txBody>
      </p:sp>
    </p:spTree>
    <p:extLst>
      <p:ext uri="{BB962C8B-B14F-4D97-AF65-F5344CB8AC3E}">
        <p14:creationId xmlns:p14="http://schemas.microsoft.com/office/powerpoint/2010/main" val="17450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A6E6B000-4841-B4CF-A57A-47B73586C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08" r="20002" b="3883"/>
          <a:stretch/>
        </p:blipFill>
        <p:spPr bwMode="auto">
          <a:xfrm>
            <a:off x="5735831" y="2311879"/>
            <a:ext cx="5060694" cy="2846716"/>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a:extLst>
              <a:ext uri="{FF2B5EF4-FFF2-40B4-BE49-F238E27FC236}">
                <a16:creationId xmlns:a16="http://schemas.microsoft.com/office/drawing/2014/main" id="{15EED7F3-00B8-CC8C-FBD4-679BFB9E4D8A}"/>
              </a:ext>
            </a:extLst>
          </p:cNvPr>
          <p:cNvSpPr>
            <a:spLocks noGrp="1"/>
          </p:cNvSpPr>
          <p:nvPr>
            <p:ph type="title"/>
          </p:nvPr>
        </p:nvSpPr>
        <p:spPr>
          <a:xfrm>
            <a:off x="1036074" y="646579"/>
            <a:ext cx="4122626" cy="1225532"/>
          </a:xfrm>
        </p:spPr>
        <p:txBody>
          <a:bodyPr>
            <a:normAutofit/>
          </a:bodyPr>
          <a:lstStyle/>
          <a:p>
            <a:pPr algn="ctr"/>
            <a:r>
              <a:rPr lang="nl-BE" sz="2600" b="1">
                <a:effectLst/>
                <a:latin typeface="Arial Narrow" panose="020B0606020202030204" pitchFamily="34" charset="0"/>
                <a:ea typeface="Calibri" panose="020F0502020204030204" pitchFamily="34" charset="0"/>
                <a:cs typeface="Calibri" panose="020F0502020204030204" pitchFamily="34" charset="0"/>
              </a:rPr>
              <a:t>Deelnamevereisten</a:t>
            </a:r>
            <a:endParaRPr lang="nl-BE" sz="2600"/>
          </a:p>
        </p:txBody>
      </p:sp>
      <p:sp>
        <p:nvSpPr>
          <p:cNvPr id="3" name="Tijdelijke aanduiding voor inhoud 2">
            <a:extLst>
              <a:ext uri="{FF2B5EF4-FFF2-40B4-BE49-F238E27FC236}">
                <a16:creationId xmlns:a16="http://schemas.microsoft.com/office/drawing/2014/main" id="{E6F07169-B9E2-BE38-4A7B-5EA80CADA34E}"/>
              </a:ext>
            </a:extLst>
          </p:cNvPr>
          <p:cNvSpPr>
            <a:spLocks noGrp="1"/>
          </p:cNvSpPr>
          <p:nvPr>
            <p:ph idx="1"/>
          </p:nvPr>
        </p:nvSpPr>
        <p:spPr>
          <a:xfrm>
            <a:off x="596361" y="1358091"/>
            <a:ext cx="4943602" cy="5028308"/>
          </a:xfrm>
        </p:spPr>
        <p:txBody>
          <a:bodyPr>
            <a:normAutofit/>
          </a:bodyPr>
          <a:lstStyle/>
          <a:p>
            <a:pPr marL="342900" lvl="0" indent="-342900">
              <a:lnSpc>
                <a:spcPct val="110000"/>
              </a:lnSpc>
              <a:buFont typeface="Arial Narrow" panose="020B0606020202030204" pitchFamily="34" charset="0"/>
              <a:buChar char="-"/>
            </a:pPr>
            <a:r>
              <a:rPr lang="nl-BE" sz="1600" kern="100" dirty="0">
                <a:effectLst/>
                <a:latin typeface="Arial Narrow" panose="020B0606020202030204" pitchFamily="34" charset="0"/>
                <a:ea typeface="Calibri" panose="020F0502020204030204" pitchFamily="34" charset="0"/>
                <a:cs typeface="Calibri" panose="020F0502020204030204" pitchFamily="34" charset="0"/>
              </a:rPr>
              <a:t>De C²Trauma2Peace jaaropleiding hebben gevolgd in de 1</a:t>
            </a:r>
            <a:r>
              <a:rPr lang="nl-BE" sz="1600" kern="100" baseline="30000" dirty="0">
                <a:effectLst/>
                <a:latin typeface="Arial Narrow" panose="020B0606020202030204" pitchFamily="34" charset="0"/>
                <a:ea typeface="Calibri" panose="020F0502020204030204" pitchFamily="34" charset="0"/>
                <a:cs typeface="Calibri" panose="020F0502020204030204" pitchFamily="34" charset="0"/>
              </a:rPr>
              <a:t>ste</a:t>
            </a:r>
            <a:r>
              <a:rPr lang="nl-BE" sz="1600" kern="100" dirty="0">
                <a:effectLst/>
                <a:latin typeface="Arial Narrow" panose="020B0606020202030204" pitchFamily="34" charset="0"/>
                <a:ea typeface="Calibri" panose="020F0502020204030204" pitchFamily="34" charset="0"/>
                <a:cs typeface="Calibri" panose="020F0502020204030204" pitchFamily="34" charset="0"/>
              </a:rPr>
              <a:t>, 2</a:t>
            </a:r>
            <a:r>
              <a:rPr lang="nl-BE" sz="1600" kern="100" baseline="30000" dirty="0">
                <a:effectLst/>
                <a:latin typeface="Arial Narrow" panose="020B0606020202030204" pitchFamily="34" charset="0"/>
                <a:ea typeface="Calibri" panose="020F0502020204030204" pitchFamily="34" charset="0"/>
                <a:cs typeface="Calibri" panose="020F0502020204030204" pitchFamily="34" charset="0"/>
              </a:rPr>
              <a:t>de</a:t>
            </a:r>
            <a:r>
              <a:rPr lang="nl-BE" sz="1600" kern="100" dirty="0">
                <a:effectLst/>
                <a:latin typeface="Arial Narrow" panose="020B0606020202030204" pitchFamily="34" charset="0"/>
                <a:ea typeface="Calibri" panose="020F0502020204030204" pitchFamily="34" charset="0"/>
                <a:cs typeface="Calibri" panose="020F0502020204030204" pitchFamily="34" charset="0"/>
              </a:rPr>
              <a:t> of 3</a:t>
            </a:r>
            <a:r>
              <a:rPr lang="nl-BE" sz="1600" kern="100" baseline="30000" dirty="0">
                <a:effectLst/>
                <a:latin typeface="Arial Narrow" panose="020B0606020202030204" pitchFamily="34" charset="0"/>
                <a:ea typeface="Calibri" panose="020F0502020204030204" pitchFamily="34" charset="0"/>
                <a:cs typeface="Calibri" panose="020F0502020204030204" pitchFamily="34" charset="0"/>
              </a:rPr>
              <a:t>de</a:t>
            </a:r>
            <a:r>
              <a:rPr lang="nl-BE" sz="1600" kern="100" dirty="0">
                <a:effectLst/>
                <a:latin typeface="Arial Narrow" panose="020B0606020202030204" pitchFamily="34" charset="0"/>
                <a:ea typeface="Calibri" panose="020F0502020204030204" pitchFamily="34" charset="0"/>
                <a:cs typeface="Calibri" panose="020F0502020204030204" pitchFamily="34" charset="0"/>
              </a:rPr>
              <a:t> editie;</a:t>
            </a:r>
            <a:endParaRPr lang="nl-B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Font typeface="Arial Narrow" panose="020B0606020202030204" pitchFamily="34" charset="0"/>
              <a:buChar char="-"/>
            </a:pPr>
            <a:r>
              <a:rPr lang="nl-BE" sz="1600" kern="100" dirty="0">
                <a:effectLst/>
                <a:latin typeface="Arial Narrow" panose="020B0606020202030204" pitchFamily="34" charset="0"/>
                <a:ea typeface="Calibri" panose="020F0502020204030204" pitchFamily="34" charset="0"/>
                <a:cs typeface="Calibri" panose="020F0502020204030204" pitchFamily="34" charset="0"/>
              </a:rPr>
              <a:t>Klinisch relevant werk verrichten met cliënten met een geschiedenis van chronisch, complex of vroegtijdig trauma;</a:t>
            </a:r>
            <a:endParaRPr lang="nl-B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Font typeface="Arial Narrow" panose="020B0606020202030204" pitchFamily="34" charset="0"/>
              <a:buChar char="-"/>
            </a:pPr>
            <a:r>
              <a:rPr lang="nl-BE" sz="1600" kern="100" dirty="0">
                <a:effectLst/>
                <a:latin typeface="Arial Narrow" panose="020B0606020202030204" pitchFamily="34" charset="0"/>
                <a:ea typeface="Calibri" panose="020F0502020204030204" pitchFamily="34" charset="0"/>
                <a:cs typeface="Calibri" panose="020F0502020204030204" pitchFamily="34" charset="0"/>
              </a:rPr>
              <a:t>Bereid zijn om met collega’s uit één van de 3 groepen de kennis verder uit te diepen en te integreren op basis van bijkomende opleiding, supervisie en intervisie;</a:t>
            </a:r>
            <a:endParaRPr lang="nl-B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Font typeface="Arial Narrow" panose="020B0606020202030204" pitchFamily="34" charset="0"/>
              <a:buChar char="-"/>
            </a:pPr>
            <a:r>
              <a:rPr lang="nl-BE" sz="1600" kern="100" dirty="0">
                <a:effectLst/>
                <a:latin typeface="Arial Narrow" panose="020B0606020202030204" pitchFamily="34" charset="0"/>
                <a:ea typeface="Calibri" panose="020F0502020204030204" pitchFamily="34" charset="0"/>
                <a:cs typeface="Calibri" panose="020F0502020204030204" pitchFamily="34" charset="0"/>
              </a:rPr>
              <a:t>Bereid zijn om op een kwetsbare manier te reflecteren over je eigen plek en stijl als traumatherapeut en hierover in gesprek te gaan met collega’s.</a:t>
            </a:r>
            <a:endParaRPr lang="nl-B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Font typeface="Arial Narrow" panose="020B0606020202030204" pitchFamily="34" charset="0"/>
              <a:buChar char="-"/>
            </a:pPr>
            <a:r>
              <a:rPr lang="nl-BE" sz="1600" kern="100" dirty="0">
                <a:effectLst/>
                <a:latin typeface="Arial Narrow" panose="020B0606020202030204" pitchFamily="34" charset="0"/>
                <a:ea typeface="Calibri" panose="020F0502020204030204" pitchFamily="34" charset="0"/>
                <a:cs typeface="Calibri" panose="020F0502020204030204" pitchFamily="34" charset="0"/>
              </a:rPr>
              <a:t>Bereid zijn om elke dag te starten/eindigen met basistechnieken van zelfzorg gebaseerd op meditatie, </a:t>
            </a:r>
            <a:r>
              <a:rPr lang="nl-BE" sz="1600" kern="100" dirty="0" err="1">
                <a:effectLst/>
                <a:latin typeface="Arial Narrow" panose="020B0606020202030204" pitchFamily="34" charset="0"/>
                <a:ea typeface="Calibri" panose="020F0502020204030204" pitchFamily="34" charset="0"/>
                <a:cs typeface="Calibri" panose="020F0502020204030204" pitchFamily="34" charset="0"/>
              </a:rPr>
              <a:t>Focusing</a:t>
            </a:r>
            <a:r>
              <a:rPr lang="nl-BE" sz="1600" kern="100" dirty="0">
                <a:effectLst/>
                <a:latin typeface="Arial Narrow" panose="020B0606020202030204" pitchFamily="34" charset="0"/>
                <a:ea typeface="Calibri" panose="020F0502020204030204" pitchFamily="34" charset="0"/>
                <a:cs typeface="Calibri" panose="020F0502020204030204" pitchFamily="34" charset="0"/>
              </a:rPr>
              <a:t>, </a:t>
            </a:r>
            <a:r>
              <a:rPr lang="nl-BE" sz="1600" kern="100" dirty="0" err="1">
                <a:effectLst/>
                <a:latin typeface="Arial Narrow" panose="020B0606020202030204" pitchFamily="34" charset="0"/>
                <a:ea typeface="Calibri" panose="020F0502020204030204" pitchFamily="34" charset="0"/>
                <a:cs typeface="Calibri" panose="020F0502020204030204" pitchFamily="34" charset="0"/>
              </a:rPr>
              <a:t>QiGong</a:t>
            </a:r>
            <a:r>
              <a:rPr lang="nl-BE" sz="1600" kern="100" dirty="0">
                <a:latin typeface="Arial Narrow" panose="020B0606020202030204" pitchFamily="34" charset="0"/>
                <a:ea typeface="Calibri" panose="020F0502020204030204" pitchFamily="34" charset="0"/>
                <a:cs typeface="Calibri" panose="020F0502020204030204" pitchFamily="34" charset="0"/>
              </a:rPr>
              <a:t>, e.a.</a:t>
            </a:r>
            <a:endParaRPr lang="nl-BE" sz="16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nl-BE" sz="1000" dirty="0"/>
          </a:p>
        </p:txBody>
      </p:sp>
    </p:spTree>
    <p:extLst>
      <p:ext uri="{BB962C8B-B14F-4D97-AF65-F5344CB8AC3E}">
        <p14:creationId xmlns:p14="http://schemas.microsoft.com/office/powerpoint/2010/main" val="68312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16</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55276" y="58846"/>
            <a:ext cx="11671539" cy="6740307"/>
          </a:xfrm>
          <a:prstGeom prst="rect">
            <a:avLst/>
          </a:prstGeom>
          <a:noFill/>
        </p:spPr>
        <p:txBody>
          <a:bodyPr wrap="square">
            <a:spAutoFit/>
          </a:bodyPr>
          <a:lstStyle/>
          <a:p>
            <a:pPr algn="ctr"/>
            <a:r>
              <a:rPr lang="nl-BE" sz="2000" b="1" u="sng" kern="100" dirty="0">
                <a:effectLst/>
                <a:latin typeface="Arial Narrow" panose="020B0606020202030204" pitchFamily="34" charset="0"/>
                <a:ea typeface="Calibri" panose="020F0502020204030204" pitchFamily="34" charset="0"/>
                <a:cs typeface="Calibri" panose="020F0502020204030204" pitchFamily="34" charset="0"/>
              </a:rPr>
              <a:t>Programma</a:t>
            </a:r>
            <a:r>
              <a:rPr lang="nl-BE" sz="2000" kern="100" dirty="0">
                <a:effectLst/>
                <a:latin typeface="Arial Narrow" panose="020B0606020202030204" pitchFamily="34" charset="0"/>
                <a:ea typeface="Calibri" panose="020F0502020204030204" pitchFamily="34" charset="0"/>
                <a:cs typeface="Calibri" panose="020F0502020204030204" pitchFamily="34" charset="0"/>
              </a:rPr>
              <a: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Dag 1: 	‘Back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to</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the</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Basics’: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integratiedag</a:t>
            </a:r>
            <a:r>
              <a:rPr lang="nl-BE" sz="1600" b="1" kern="100" dirty="0">
                <a:latin typeface="Arial Narrow" panose="020B0606020202030204" pitchFamily="34" charset="0"/>
                <a:ea typeface="Calibri" panose="020F0502020204030204" pitchFamily="34" charset="0"/>
                <a:cs typeface="Times New Roman" panose="02020603050405020304" pitchFamily="18" charset="0"/>
              </a:rPr>
              <a:t> </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voor verdieping van de theorie en lessen uit de supervisie</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p>
          <a:p>
            <a:r>
              <a:rPr lang="nl-BE" sz="1600" kern="100" dirty="0">
                <a:latin typeface="Arial Narrow" panose="020B0606020202030204" pitchFamily="34" charset="0"/>
                <a:ea typeface="Calibri" panose="020F0502020204030204" pitchFamily="34" charset="0"/>
                <a:cs typeface="Times New Roman" panose="02020603050405020304" pitchFamily="18" charset="0"/>
              </a:rPr>
              <a:t>		(door </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Jessie </a:t>
            </a:r>
            <a:r>
              <a:rPr lang="nl-BE" sz="1600" kern="100" dirty="0" err="1">
                <a:effectLst/>
                <a:latin typeface="Arial Narrow" panose="020B0606020202030204" pitchFamily="34" charset="0"/>
                <a:ea typeface="Calibri" panose="020F0502020204030204" pitchFamily="34" charset="0"/>
                <a:cs typeface="Times New Roman" panose="02020603050405020304" pitchFamily="18" charset="0"/>
              </a:rPr>
              <a:t>Delooz</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en Erik de Soir) </a:t>
            </a:r>
            <a:r>
              <a:rPr lang="nl-BE" sz="11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NL" sz="1100" kern="100" dirty="0">
                <a:effectLst/>
                <a:latin typeface="Arial Narrow" panose="020B0606020202030204" pitchFamily="34" charset="0"/>
                <a:ea typeface="Calibri" panose="020F0502020204030204" pitchFamily="34" charset="0"/>
                <a:cs typeface="Times New Roman" panose="02020603050405020304" pitchFamily="18" charset="0"/>
              </a:rPr>
              <a:t>Vrijdag 20/10/23</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kern="100" dirty="0">
                <a:latin typeface="Calibri" panose="020F0502020204030204" pitchFamily="34" charset="0"/>
                <a:ea typeface="Calibri" panose="020F0502020204030204" pitchFamily="34" charset="0"/>
                <a:cs typeface="Times New Roman" panose="02020603050405020304" pitchFamily="18" charset="0"/>
              </a:rPr>
              <a:t>		</a:t>
            </a:r>
          </a:p>
          <a:p>
            <a:r>
              <a:rPr lang="nl-BE"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BE" sz="1400" i="1" kern="100" dirty="0">
                <a:effectLst/>
                <a:latin typeface="Arial Narrow" panose="020B0606020202030204" pitchFamily="34" charset="0"/>
                <a:ea typeface="Calibri" panose="020F0502020204030204" pitchFamily="34" charset="0"/>
                <a:cs typeface="Times New Roman" panose="02020603050405020304" pitchFamily="18" charset="0"/>
              </a:rPr>
              <a:t>Dag 1bis – Intervisie/Supervisiemoment 1 – met Jessie en/of Erik*</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Dag 2: 	Trancewerk met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egostates</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voice</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dialogue</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en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self</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-relations model (</a:t>
            </a:r>
            <a:r>
              <a:rPr lang="nl-BE" sz="1600" b="1" kern="100" dirty="0" err="1">
                <a:effectLst/>
                <a:latin typeface="Arial Narrow" panose="020B0606020202030204" pitchFamily="34" charset="0"/>
                <a:ea typeface="Calibri" panose="020F0502020204030204" pitchFamily="34" charset="0"/>
                <a:cs typeface="Times New Roman" panose="02020603050405020304" pitchFamily="18" charset="0"/>
              </a:rPr>
              <a:t>Gilligan</a:t>
            </a:r>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 en IFS</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(door Ton </a:t>
            </a:r>
            <a:r>
              <a:rPr lang="nl-BE" sz="1600" kern="100" dirty="0" err="1">
                <a:effectLst/>
                <a:latin typeface="Arial Narrow" panose="020B0606020202030204" pitchFamily="34" charset="0"/>
                <a:ea typeface="Calibri" panose="020F0502020204030204" pitchFamily="34" charset="0"/>
                <a:cs typeface="Times New Roman" panose="02020603050405020304" pitchFamily="18" charset="0"/>
              </a:rPr>
              <a:t>Wilken</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1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NL" sz="1100" kern="100" dirty="0">
                <a:effectLst/>
                <a:latin typeface="Arial Narrow" panose="020B0606020202030204" pitchFamily="34" charset="0"/>
                <a:ea typeface="Calibri" panose="020F0502020204030204" pitchFamily="34" charset="0"/>
                <a:cs typeface="Times New Roman" panose="02020603050405020304" pitchFamily="18" charset="0"/>
              </a:rPr>
              <a:t>Vrijdag 1/12/23</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400" i="1" kern="100" dirty="0">
                <a:effectLst/>
                <a:latin typeface="Arial Narrow" panose="020B0606020202030204" pitchFamily="34" charset="0"/>
                <a:ea typeface="Calibri" panose="020F0502020204030204" pitchFamily="34" charset="0"/>
                <a:cs typeface="Times New Roman" panose="02020603050405020304" pitchFamily="18" charset="0"/>
              </a:rPr>
              <a:t>Dag 2bis – Intervisie/Supervisiemoment 2 – met Jessie en/of Erik*</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Dag 3: 	Diagnostiek integreren in therapie</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(door Christine Cuvelier) </a:t>
            </a:r>
            <a:r>
              <a:rPr lang="nl-BE" sz="11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NL" sz="1100" kern="100" dirty="0">
                <a:effectLst/>
                <a:latin typeface="Arial Narrow" panose="020B0606020202030204" pitchFamily="34" charset="0"/>
                <a:ea typeface="Calibri" panose="020F0502020204030204" pitchFamily="34" charset="0"/>
                <a:cs typeface="Times New Roman" panose="02020603050405020304" pitchFamily="18" charset="0"/>
              </a:rPr>
              <a:t>Vrijdag 19/1/24</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400" i="1" kern="100" dirty="0">
                <a:effectLst/>
                <a:latin typeface="Arial Narrow" panose="020B0606020202030204" pitchFamily="34" charset="0"/>
                <a:ea typeface="Calibri" panose="020F0502020204030204" pitchFamily="34" charset="0"/>
                <a:cs typeface="Times New Roman" panose="02020603050405020304" pitchFamily="18" charset="0"/>
              </a:rPr>
              <a:t>Dag 3bis – Intervisie/Supervisiemoment 3 – met Jessie en/of Erik*</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Dag 4: 	Het combineren van non-verbale communicatie met sensomotorische psychotherapie</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(door </a:t>
            </a:r>
          </a:p>
          <a:p>
            <a:r>
              <a:rPr lang="nl-BE" sz="1600" kern="100" dirty="0">
                <a:latin typeface="Arial Narrow" panose="020B0606020202030204" pitchFamily="34" charset="0"/>
                <a:ea typeface="Calibri" panose="020F0502020204030204" pitchFamily="34" charset="0"/>
                <a:cs typeface="Times New Roman" panose="02020603050405020304" pitchFamily="18" charset="0"/>
              </a:rPr>
              <a:t>		</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Jessie </a:t>
            </a:r>
            <a:r>
              <a:rPr lang="nl-BE" sz="1600" kern="100" dirty="0" err="1">
                <a:effectLst/>
                <a:latin typeface="Arial Narrow" panose="020B0606020202030204" pitchFamily="34" charset="0"/>
                <a:ea typeface="Calibri" panose="020F0502020204030204" pitchFamily="34" charset="0"/>
                <a:cs typeface="Times New Roman" panose="02020603050405020304" pitchFamily="18" charset="0"/>
              </a:rPr>
              <a:t>Delooz</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en Erik de Soir) </a:t>
            </a:r>
            <a:r>
              <a:rPr lang="nl-BE" sz="1100" kern="100" dirty="0">
                <a:effectLst/>
                <a:latin typeface="Arial Narrow" panose="020B0606020202030204" pitchFamily="34" charset="0"/>
                <a:ea typeface="Calibri" panose="020F0502020204030204" pitchFamily="34" charset="0"/>
                <a:cs typeface="Times New Roman" panose="02020603050405020304" pitchFamily="18" charset="0"/>
              </a:rPr>
              <a:t>– Vrijdag </a:t>
            </a:r>
            <a:r>
              <a:rPr lang="nl-NL" sz="1100" kern="100" dirty="0">
                <a:effectLst/>
                <a:latin typeface="Arial Narrow" panose="020B0606020202030204" pitchFamily="34" charset="0"/>
                <a:ea typeface="Calibri" panose="020F0502020204030204" pitchFamily="34" charset="0"/>
                <a:cs typeface="Times New Roman" panose="02020603050405020304" pitchFamily="18" charset="0"/>
              </a:rPr>
              <a:t>22/3/24</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400" i="1" kern="100" dirty="0">
                <a:effectLst/>
                <a:latin typeface="Arial Narrow" panose="020B0606020202030204" pitchFamily="34" charset="0"/>
                <a:ea typeface="Calibri" panose="020F0502020204030204" pitchFamily="34" charset="0"/>
                <a:cs typeface="Times New Roman" panose="02020603050405020304" pitchFamily="18" charset="0"/>
              </a:rPr>
              <a:t>Dag 4bis – Intervisie/Supervisiemoment 4 – met Jessie en/of Erik*</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b="1" kern="100" dirty="0">
                <a:effectLst/>
                <a:latin typeface="Arial Narrow" panose="020B0606020202030204" pitchFamily="34" charset="0"/>
                <a:ea typeface="Calibri" panose="020F0502020204030204" pitchFamily="34" charset="0"/>
                <a:cs typeface="Times New Roman" panose="02020603050405020304" pitchFamily="18" charset="0"/>
              </a:rPr>
              <a:t>Dag 5: 	Ervaringsdeskundigen over hun zoektocht naar een geschikte therapie en de mijlpalen in hun behandeling – gevolgd door 				afronding (TBD) </a:t>
            </a:r>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NL" sz="1200" kern="100">
                <a:effectLst/>
                <a:latin typeface="Arial Narrow" panose="020B0606020202030204" pitchFamily="34" charset="0"/>
                <a:ea typeface="Calibri" panose="020F0502020204030204" pitchFamily="34" charset="0"/>
                <a:cs typeface="Times New Roman" panose="02020603050405020304" pitchFamily="18" charset="0"/>
              </a:rPr>
              <a:t>Vrijdag 17/5/24</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400" i="1" kern="100" dirty="0">
                <a:effectLst/>
                <a:latin typeface="Arial Narrow" panose="020B0606020202030204" pitchFamily="34" charset="0"/>
                <a:ea typeface="Calibri" panose="020F0502020204030204" pitchFamily="34" charset="0"/>
                <a:cs typeface="Times New Roman" panose="02020603050405020304" pitchFamily="18" charset="0"/>
              </a:rPr>
              <a:t>Dag 5bis – Intervisie/Supervisiemoment 5 – met Jessie en/of Erik*</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nl-BE" sz="1200" i="1" kern="100" dirty="0">
                <a:effectLst/>
                <a:latin typeface="Arial Narrow" panose="020B0606020202030204" pitchFamily="34" charset="0"/>
                <a:ea typeface="Calibri" panose="020F0502020204030204" pitchFamily="34" charset="0"/>
                <a:cs typeface="Times New Roman" panose="02020603050405020304" pitchFamily="18" charset="0"/>
              </a:rPr>
              <a:t>		*In functie van het aantal deelnemers. Locatie en datum zullen ook bepaald worden in functie van aantal en regio van de deelnemers. </a:t>
            </a:r>
          </a:p>
          <a:p>
            <a:pPr algn="ctr"/>
            <a:r>
              <a:rPr lang="nl-BE" sz="1200" i="1" kern="100" dirty="0">
                <a:effectLst/>
                <a:latin typeface="Arial Narrow" panose="020B0606020202030204" pitchFamily="34" charset="0"/>
                <a:ea typeface="Calibri" panose="020F0502020204030204" pitchFamily="34" charset="0"/>
                <a:cs typeface="Times New Roman" panose="02020603050405020304" pitchFamily="18" charset="0"/>
              </a:rPr>
              <a:t>De groep kan beslissen om deze momenten online te laten doorgaan.</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751B7F1-380E-6C23-E932-B98BFDD3EA82}"/>
              </a:ext>
            </a:extLst>
          </p:cNvPr>
          <p:cNvSpPr txBox="1"/>
          <p:nvPr/>
        </p:nvSpPr>
        <p:spPr>
          <a:xfrm>
            <a:off x="1157377" y="717185"/>
            <a:ext cx="9877245" cy="5262979"/>
          </a:xfrm>
          <a:prstGeom prst="rect">
            <a:avLst/>
          </a:prstGeom>
          <a:noFill/>
        </p:spPr>
        <p:txBody>
          <a:bodyPr wrap="square">
            <a:spAutoFit/>
          </a:bodyPr>
          <a:lstStyle/>
          <a:p>
            <a:pPr algn="ctr"/>
            <a:r>
              <a:rPr lang="nl-NL" sz="2000" b="1" u="sng" kern="100" dirty="0">
                <a:effectLst/>
                <a:latin typeface="Arial Narrow" panose="020B0606020202030204" pitchFamily="34" charset="0"/>
                <a:ea typeface="Calibri" panose="020F0502020204030204" pitchFamily="34" charset="0"/>
                <a:cs typeface="Times New Roman" panose="02020603050405020304" pitchFamily="18" charset="0"/>
              </a:rPr>
              <a:t>Planning</a:t>
            </a:r>
            <a:r>
              <a:rPr lang="nl-NL" sz="2000" b="1" kern="100" dirty="0">
                <a:effectLst/>
                <a:latin typeface="Arial Narrow" panose="020B0606020202030204" pitchFamily="34" charset="0"/>
                <a:ea typeface="Calibri" panose="020F0502020204030204" pitchFamily="34" charset="0"/>
                <a:cs typeface="Times New Roman" panose="02020603050405020304" pitchFamily="18"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b="1" kern="100" dirty="0">
                <a:effectLst/>
                <a:latin typeface="Arial Narrow" panose="020B0606020202030204" pitchFamily="34" charset="0"/>
                <a:ea typeface="Calibri" panose="020F0502020204030204" pitchFamily="34" charset="0"/>
                <a:cs typeface="Times New Roman" panose="02020603050405020304" pitchFamily="18" charset="0"/>
              </a:rPr>
              <a:t>Elke dag loopt van 9u30-16u30</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kern="100" dirty="0">
                <a:latin typeface="Arial Narrow" panose="020B0606020202030204" pitchFamily="34" charset="0"/>
                <a:ea typeface="Calibri" panose="020F0502020204030204" pitchFamily="34" charset="0"/>
                <a:cs typeface="Times New Roman" panose="02020603050405020304" pitchFamily="18" charset="0"/>
              </a:rPr>
              <a:t>v</a:t>
            </a:r>
            <a:r>
              <a:rPr lang="nl-NL" sz="1800" kern="100">
                <a:effectLst/>
                <a:latin typeface="Arial Narrow" panose="020B0606020202030204" pitchFamily="34" charset="0"/>
                <a:ea typeface="Calibri" panose="020F0502020204030204" pitchFamily="34" charset="0"/>
                <a:cs typeface="Times New Roman" panose="02020603050405020304" pitchFamily="18" charset="0"/>
              </a:rPr>
              <a:t>rijdag </a:t>
            </a:r>
            <a:r>
              <a:rPr lang="nl-NL" sz="1800" kern="100" dirty="0">
                <a:effectLst/>
                <a:latin typeface="Arial Narrow" panose="020B0606020202030204" pitchFamily="34" charset="0"/>
                <a:ea typeface="Calibri" panose="020F0502020204030204" pitchFamily="34" charset="0"/>
                <a:cs typeface="Times New Roman" panose="02020603050405020304" pitchFamily="18" charset="0"/>
              </a:rPr>
              <a:t>20/10/23 (De Binnentuin – Boutersem), vrijdag 1/12/23 (De Weg Wijzer - Hasselt) , vrijdag 19/1/24 (De Binnentuin – Boutersem), vrijdag 22/3/24 (De Binnentuin – Boutersem), vrijdag 16/5/24 (De Weg Wijzer – Hasselt)</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kern="100" dirty="0">
                <a:effectLst/>
                <a:latin typeface="Arial Narrow" panose="020B0606020202030204" pitchFamily="34" charset="0"/>
                <a:ea typeface="Calibri" panose="020F0502020204030204" pitchFamily="34" charset="0"/>
                <a:cs typeface="Times New Roman" panose="02020603050405020304" pitchFamily="18" charset="0"/>
              </a:rPr>
              <a:t>(intervisiedagen worden door de vaste groepjes tussenin gepland)</a:t>
            </a: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b="1" u="sng" kern="100" dirty="0">
                <a:effectLst/>
                <a:latin typeface="Arial Narrow" panose="020B0606020202030204" pitchFamily="34" charset="0"/>
                <a:ea typeface="Calibri" panose="020F0502020204030204" pitchFamily="34" charset="0"/>
                <a:cs typeface="Times New Roman" panose="02020603050405020304" pitchFamily="18" charset="0"/>
              </a:rPr>
              <a:t>Prijs (lunch niet inbegrepen)</a:t>
            </a:r>
            <a:r>
              <a:rPr lang="nl-NL" sz="2000" kern="100" dirty="0">
                <a:effectLst/>
                <a:latin typeface="Arial Narrow" panose="020B0606020202030204" pitchFamily="34" charset="0"/>
                <a:ea typeface="Calibri" panose="020F0502020204030204" pitchFamily="34" charset="0"/>
                <a:cs typeface="Times New Roman" panose="02020603050405020304" pitchFamily="18"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000" b="1" kern="100" dirty="0">
                <a:effectLst/>
                <a:latin typeface="Arial Narrow" panose="020B0606020202030204" pitchFamily="34" charset="0"/>
                <a:ea typeface="Calibri" panose="020F0502020204030204" pitchFamily="34" charset="0"/>
                <a:cs typeface="Times New Roman" panose="02020603050405020304" pitchFamily="18" charset="0"/>
              </a:rPr>
              <a:t>€750.00 voor de opleidingsdagen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28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Inschrijven kan via mail bij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
              </a:rPr>
              <a:t>jessie.delooz@gmail.com</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of </a:t>
            </a:r>
            <a:r>
              <a:rPr lang="nl-NL" sz="1400" b="1" u="sng" kern="100"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3"/>
              </a:rPr>
              <a:t>erik.de.soir@telenet.be</a:t>
            </a:r>
            <a:r>
              <a:rPr lang="nl-NL" sz="1400" b="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73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00C1FBF8-AF2C-4CFB-93EB-CC3EDDB11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0">
            <a:extLst>
              <a:ext uri="{FF2B5EF4-FFF2-40B4-BE49-F238E27FC236}">
                <a16:creationId xmlns:a16="http://schemas.microsoft.com/office/drawing/2014/main" id="{E4329648-468C-402D-B0CA-6C6444BF50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9" name="Picture 12">
            <a:extLst>
              <a:ext uri="{FF2B5EF4-FFF2-40B4-BE49-F238E27FC236}">
                <a16:creationId xmlns:a16="http://schemas.microsoft.com/office/drawing/2014/main" id="{5C84F58C-1C39-40DE-A3AA-E77E98EDCE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0" name="Rectangle 14">
            <a:extLst>
              <a:ext uri="{FF2B5EF4-FFF2-40B4-BE49-F238E27FC236}">
                <a16:creationId xmlns:a16="http://schemas.microsoft.com/office/drawing/2014/main" id="{816166D4-6390-4027-AC39-C4C89F1AD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6">
            <a:extLst>
              <a:ext uri="{FF2B5EF4-FFF2-40B4-BE49-F238E27FC236}">
                <a16:creationId xmlns:a16="http://schemas.microsoft.com/office/drawing/2014/main" id="{BD44AF5E-49F7-4A7E-AB9C-B3BEA255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AA991E-4AB0-EA51-9DBC-71DFD5173C77}"/>
              </a:ext>
            </a:extLst>
          </p:cNvPr>
          <p:cNvSpPr>
            <a:spLocks noGrp="1"/>
          </p:cNvSpPr>
          <p:nvPr>
            <p:ph type="title"/>
          </p:nvPr>
        </p:nvSpPr>
        <p:spPr>
          <a:xfrm>
            <a:off x="1328468" y="392750"/>
            <a:ext cx="9657591" cy="1249344"/>
          </a:xfrm>
        </p:spPr>
        <p:txBody>
          <a:bodyPr>
            <a:normAutofit/>
          </a:bodyPr>
          <a:lstStyle/>
          <a:p>
            <a:pPr algn="ctr"/>
            <a:r>
              <a:rPr lang="nl-BE" sz="2800" b="1" kern="100" dirty="0">
                <a:effectLst/>
                <a:latin typeface="Arial Narrow" panose="020B0606020202030204" pitchFamily="34" charset="0"/>
                <a:ea typeface="Calibri" panose="020F0502020204030204" pitchFamily="34" charset="0"/>
                <a:cs typeface="Calibri" panose="020F0502020204030204" pitchFamily="34" charset="0"/>
              </a:rPr>
              <a:t>Opbouw van de modulaire trauma opleiding</a:t>
            </a:r>
            <a:br>
              <a:rPr lang="nl-BE"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800" dirty="0"/>
          </a:p>
        </p:txBody>
      </p:sp>
      <p:sp>
        <p:nvSpPr>
          <p:cNvPr id="42" name="Rectangle 18">
            <a:extLst>
              <a:ext uri="{FF2B5EF4-FFF2-40B4-BE49-F238E27FC236}">
                <a16:creationId xmlns:a16="http://schemas.microsoft.com/office/drawing/2014/main" id="{615C1601-E36A-4BFC-A918-31E47E460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99C5DB2-AE0C-7D21-C366-4DE8FAF8D0AF}"/>
              </a:ext>
            </a:extLst>
          </p:cNvPr>
          <p:cNvSpPr>
            <a:spLocks noGrp="1"/>
          </p:cNvSpPr>
          <p:nvPr>
            <p:ph idx="1"/>
          </p:nvPr>
        </p:nvSpPr>
        <p:spPr>
          <a:xfrm>
            <a:off x="1005402" y="1282618"/>
            <a:ext cx="10030214" cy="5572664"/>
          </a:xfrm>
        </p:spPr>
        <p:txBody>
          <a:bodyPr>
            <a:normAutofit fontScale="92500" lnSpcReduction="10000"/>
          </a:bodyPr>
          <a:lstStyle/>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Vanaf het academiejaar 2023-2024 bieden we de C²Trauma2Peace in een modulaire opbouw aan. De opleiding bestaat uit een basismodule van 5 dagen die gevolgd wordt door 5 tweedaagse </a:t>
            </a:r>
            <a:r>
              <a:rPr lang="nl-BE" sz="1800" kern="100" dirty="0">
                <a:latin typeface="Arial Narrow" panose="020B0606020202030204" pitchFamily="34" charset="0"/>
                <a:ea typeface="Calibri" panose="020F0502020204030204" pitchFamily="34" charset="0"/>
                <a:cs typeface="Calibri" panose="020F0502020204030204" pitchFamily="34" charset="0"/>
              </a:rPr>
              <a:t>modules die thematisch zijn opgebouwd. </a:t>
            </a:r>
          </a:p>
          <a:p>
            <a:pPr algn="just"/>
            <a:r>
              <a:rPr lang="nl-BE" sz="1800" kern="100" dirty="0">
                <a:latin typeface="Arial Narrow" panose="020B0606020202030204" pitchFamily="34" charset="0"/>
                <a:ea typeface="Calibri" panose="020F0502020204030204" pitchFamily="34" charset="0"/>
                <a:cs typeface="Calibri" panose="020F0502020204030204" pitchFamily="34" charset="0"/>
              </a:rPr>
              <a:t>De </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deelnemers moeten eerst de basismodule volgen en kunnen daarna alle modules achter elkaar volgen of in de volgorde die hen het beste uitkomt.</a:t>
            </a:r>
          </a:p>
          <a:p>
            <a:pPr algn="just"/>
            <a:r>
              <a:rPr lang="nl-BE" sz="1800" kern="100" dirty="0">
                <a:latin typeface="Arial Narrow" panose="020B0606020202030204" pitchFamily="34" charset="0"/>
                <a:ea typeface="Calibri" panose="020F0502020204030204" pitchFamily="34" charset="0"/>
                <a:cs typeface="Calibri" panose="020F0502020204030204" pitchFamily="34" charset="0"/>
              </a:rPr>
              <a:t>Vanaf het moment dat de deelnemers de basismodule hebben gevolgd, kunnen ze ook reeds inschrijven voor de dagopleidingen die worden aangeboden in het C²Trauma2Peace Verdiepingsjaar </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 Level II.</a:t>
            </a:r>
          </a:p>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De opleiding vindt afwisselend plaats in De Binnentuin (Boutersem) of in De Weg Wijzer (Hasselt).</a:t>
            </a:r>
          </a:p>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De modulaire opbouw moet de deelnemers toelaten hun kennis van chronisch en complex trauma op eigen ritme op te bouwen en verder uit te breiden, de geziene stof te integreren aan de hand van casuïstiek en via contacten met (ex) cliënten die inmiddels het stadium van herintegratie bereikten en niet langer therapie volgen. </a:t>
            </a:r>
          </a:p>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Cursisten die alle opleidingsdagen volgen (minimum 20 dagen in Level 1 en 2 samen), regelmatige intervisie in vaste groepen volgen en 20u supervisie volgen m.b.t. Level 1 en Level 2) krijgen het getuigschrift ‘Specialisatie in vroegtijdige, chronische en complexe traumatisering’. Andere cursisten krijgen een attest van deelname per gevolgde module.</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BE" sz="1800" kern="100" dirty="0">
                <a:effectLst/>
                <a:latin typeface="Arial Narrow" panose="020B0606020202030204" pitchFamily="34" charset="0"/>
                <a:ea typeface="Calibri" panose="020F0502020204030204" pitchFamily="34" charset="0"/>
                <a:cs typeface="Calibri" panose="020F0502020204030204" pitchFamily="34" charset="0"/>
              </a:rPr>
              <a:t>Gedurende de hele opleiding staat het </a:t>
            </a:r>
            <a:r>
              <a:rPr lang="nl-BE" sz="1800" kern="100" dirty="0" err="1">
                <a:effectLst/>
                <a:latin typeface="Arial Narrow" panose="020B0606020202030204" pitchFamily="34" charset="0"/>
                <a:ea typeface="Calibri" panose="020F0502020204030204" pitchFamily="34" charset="0"/>
                <a:cs typeface="Calibri" panose="020F0502020204030204" pitchFamily="34" charset="0"/>
              </a:rPr>
              <a:t>evidence-based</a:t>
            </a:r>
            <a:r>
              <a:rPr lang="nl-BE" sz="1800" kern="100" dirty="0">
                <a:effectLst/>
                <a:latin typeface="Arial Narrow" panose="020B0606020202030204" pitchFamily="34" charset="0"/>
                <a:ea typeface="Calibri" panose="020F0502020204030204" pitchFamily="34" charset="0"/>
                <a:cs typeface="Calibri" panose="020F0502020204030204" pitchFamily="34" charset="0"/>
              </a:rPr>
              <a:t> therapeutisch handelen staat hierbij centraal.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1600" dirty="0"/>
          </a:p>
        </p:txBody>
      </p:sp>
      <p:sp>
        <p:nvSpPr>
          <p:cNvPr id="43" name="Rectangle 20">
            <a:extLst>
              <a:ext uri="{FF2B5EF4-FFF2-40B4-BE49-F238E27FC236}">
                <a16:creationId xmlns:a16="http://schemas.microsoft.com/office/drawing/2014/main" id="{C7970D00-FB07-4C71-80A0-69450BA1E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EED7F3-00B8-CC8C-FBD4-679BFB9E4D8A}"/>
              </a:ext>
            </a:extLst>
          </p:cNvPr>
          <p:cNvSpPr>
            <a:spLocks noGrp="1"/>
          </p:cNvSpPr>
          <p:nvPr>
            <p:ph type="title"/>
          </p:nvPr>
        </p:nvSpPr>
        <p:spPr>
          <a:xfrm>
            <a:off x="1382650" y="228004"/>
            <a:ext cx="5484151" cy="1077229"/>
          </a:xfrm>
        </p:spPr>
        <p:txBody>
          <a:bodyPr>
            <a:normAutofit/>
          </a:bodyPr>
          <a:lstStyle/>
          <a:p>
            <a:pPr algn="ctr"/>
            <a:r>
              <a:rPr lang="nl-BE" b="1" dirty="0">
                <a:effectLst/>
                <a:latin typeface="Arial Narrow" panose="020B0606020202030204" pitchFamily="34" charset="0"/>
                <a:ea typeface="Calibri" panose="020F0502020204030204" pitchFamily="34" charset="0"/>
                <a:cs typeface="Calibri" panose="020F0502020204030204" pitchFamily="34" charset="0"/>
              </a:rPr>
              <a:t>Deelnamevereisten</a:t>
            </a:r>
            <a:endParaRPr lang="nl-BE" dirty="0"/>
          </a:p>
        </p:txBody>
      </p:sp>
      <p:sp>
        <p:nvSpPr>
          <p:cNvPr id="3" name="Tijdelijke aanduiding voor inhoud 2">
            <a:extLst>
              <a:ext uri="{FF2B5EF4-FFF2-40B4-BE49-F238E27FC236}">
                <a16:creationId xmlns:a16="http://schemas.microsoft.com/office/drawing/2014/main" id="{E6F07169-B9E2-BE38-4A7B-5EA80CADA34E}"/>
              </a:ext>
            </a:extLst>
          </p:cNvPr>
          <p:cNvSpPr>
            <a:spLocks noGrp="1"/>
          </p:cNvSpPr>
          <p:nvPr>
            <p:ph idx="1"/>
          </p:nvPr>
        </p:nvSpPr>
        <p:spPr>
          <a:xfrm>
            <a:off x="1051122" y="1000664"/>
            <a:ext cx="6266493" cy="5741881"/>
          </a:xfrm>
        </p:spPr>
        <p:txBody>
          <a:bodyPr>
            <a:normAutofit/>
          </a:bodyPr>
          <a:lstStyle/>
          <a:p>
            <a:pPr marL="342900" lvl="0" indent="-342900">
              <a:lnSpc>
                <a:spcPct val="110000"/>
              </a:lnSpc>
              <a:buNone/>
            </a:pPr>
            <a:r>
              <a:rPr lang="nl-BE" sz="1400" b="0" i="0" u="none" strike="noStrike" baseline="0" dirty="0">
                <a:latin typeface="Arial Narrow" panose="020B0606020202030204" pitchFamily="34" charset="0"/>
              </a:rPr>
              <a:t>Psychiaters, (klinisch) </a:t>
            </a:r>
            <a:r>
              <a:rPr lang="nl-BE" sz="1400" dirty="0">
                <a:latin typeface="Arial Narrow" panose="020B0606020202030204" pitchFamily="34" charset="0"/>
              </a:rPr>
              <a:t>p</a:t>
            </a:r>
            <a:r>
              <a:rPr lang="nl-BE" sz="1400" b="0" i="0" u="none" strike="noStrike" baseline="0" dirty="0">
                <a:latin typeface="Arial Narrow" panose="020B0606020202030204" pitchFamily="34" charset="0"/>
              </a:rPr>
              <a:t>sychologen/orthopedagogen en psychotherapeuten (met verworven rechten – zie </a:t>
            </a:r>
            <a:r>
              <a:rPr lang="nl-BE" sz="1400" b="0" i="0" u="none" strike="noStrike" baseline="0" dirty="0">
                <a:latin typeface="Arial Narrow" panose="020B0606020202030204" pitchFamily="34" charset="0"/>
                <a:hlinkClick r:id="rId3"/>
              </a:rPr>
              <a:t>https://www.health.belgium.be/nl/psychotherapeut</a:t>
            </a:r>
            <a:r>
              <a:rPr lang="nl-BE" sz="1400" b="0" i="0" u="none" strike="noStrike" baseline="0" dirty="0">
                <a:latin typeface="Arial Narrow" panose="020B0606020202030204" pitchFamily="34" charset="0"/>
              </a:rPr>
              <a:t> ).</a:t>
            </a:r>
          </a:p>
          <a:p>
            <a:pPr>
              <a:lnSpc>
                <a:spcPct val="110000"/>
              </a:lnSpc>
              <a:buNone/>
            </a:pPr>
            <a:r>
              <a:rPr lang="nl-NL" sz="1400" b="0" i="0" u="none" strike="noStrike" baseline="0" dirty="0">
                <a:latin typeface="Arial Narrow" panose="020B0606020202030204" pitchFamily="34" charset="0"/>
              </a:rPr>
              <a:t>Deelnemers moeten minimaal 16 uur per week in de dagelijkse behandelpraktijk werkzaam zijn en daarvan moeten ze minimaal 8 uur per week werkzaam zijn met in de kinderjaren chronisch getraumatiseerde cliënten met een Complexe Posttraumatische Stress Stoornis (CPTSS) en cliënten met complexe Dissociatieve Stoornissen en/of hechtingsproblematiek. </a:t>
            </a:r>
          </a:p>
          <a:p>
            <a:pPr>
              <a:lnSpc>
                <a:spcPct val="110000"/>
              </a:lnSpc>
              <a:buNone/>
            </a:pPr>
            <a:r>
              <a:rPr lang="nl-NL" sz="1400" b="0" i="0" u="none" strike="noStrike" baseline="0" dirty="0">
                <a:latin typeface="Arial Narrow" panose="020B0606020202030204" pitchFamily="34" charset="0"/>
              </a:rPr>
              <a:t>Indien (nu nog) niet voldaan aan deze voorwaarde, neem dan contact op voor overleg met </a:t>
            </a:r>
            <a:r>
              <a:rPr lang="nl-NL" sz="1400" b="0" i="0" u="none" strike="noStrike" baseline="0" dirty="0">
                <a:latin typeface="Arial Narrow" panose="020B0606020202030204" pitchFamily="34" charset="0"/>
                <a:hlinkClick r:id="rId4">
                  <a:extLst>
                    <a:ext uri="{A12FA001-AC4F-418D-AE19-62706E023703}">
                      <ahyp:hlinkClr xmlns:ahyp="http://schemas.microsoft.com/office/drawing/2018/hyperlinkcolor" val="tx"/>
                    </a:ext>
                  </a:extLst>
                </a:hlinkClick>
              </a:rPr>
              <a:t>erik.de.soir@telenet.ne</a:t>
            </a:r>
            <a:r>
              <a:rPr lang="nl-NL" sz="1400" b="0" i="0" u="none" strike="noStrike" baseline="0" dirty="0">
                <a:latin typeface="Arial Narrow" panose="020B0606020202030204" pitchFamily="34" charset="0"/>
              </a:rPr>
              <a:t> en/of </a:t>
            </a:r>
            <a:r>
              <a:rPr lang="nl-NL" sz="1400" b="0" i="0" u="none" strike="noStrike" baseline="0" dirty="0">
                <a:latin typeface="Arial Narrow" panose="020B0606020202030204" pitchFamily="34" charset="0"/>
                <a:hlinkClick r:id="rId5">
                  <a:extLst>
                    <a:ext uri="{A12FA001-AC4F-418D-AE19-62706E023703}">
                      <ahyp:hlinkClr xmlns:ahyp="http://schemas.microsoft.com/office/drawing/2018/hyperlinkcolor" val="tx"/>
                    </a:ext>
                  </a:extLst>
                </a:hlinkClick>
              </a:rPr>
              <a:t>jessie.delooz@gmail.com</a:t>
            </a:r>
            <a:r>
              <a:rPr lang="nl-NL" sz="1400" b="0" i="0" u="none" strike="noStrike" baseline="0" dirty="0">
                <a:latin typeface="Arial Narrow" panose="020B0606020202030204" pitchFamily="34" charset="0"/>
              </a:rPr>
              <a:t> </a:t>
            </a:r>
          </a:p>
          <a:p>
            <a:pPr>
              <a:lnSpc>
                <a:spcPct val="110000"/>
              </a:lnSpc>
              <a:buNone/>
            </a:pPr>
            <a:r>
              <a:rPr lang="nl-BE" sz="1400" kern="100" dirty="0">
                <a:effectLst/>
                <a:latin typeface="Arial Narrow" panose="020B0606020202030204" pitchFamily="34" charset="0"/>
                <a:ea typeface="Calibri" panose="020F0502020204030204" pitchFamily="34" charset="0"/>
                <a:cs typeface="Calibri" panose="020F0502020204030204" pitchFamily="34" charset="0"/>
              </a:rPr>
              <a:t>Bereid zijn om met respectievelijk opleiders en collega’s de kennis verder uit te diepen en te integreren aan de hand van supervisie en intervisie</a:t>
            </a:r>
            <a:endParaRPr lang="nl-BE"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None/>
            </a:pPr>
            <a:r>
              <a:rPr lang="nl-BE" sz="1400" kern="100" dirty="0">
                <a:effectLst/>
                <a:latin typeface="Arial Narrow" panose="020B0606020202030204" pitchFamily="34" charset="0"/>
                <a:ea typeface="Calibri" panose="020F0502020204030204" pitchFamily="34" charset="0"/>
                <a:cs typeface="Calibri" panose="020F0502020204030204" pitchFamily="34" charset="0"/>
              </a:rPr>
              <a:t>Bereid zijn om op een kwetsbare manier te reflecteren over je eigen plek en stijl als </a:t>
            </a:r>
            <a:r>
              <a:rPr lang="nl-BE" sz="1400" kern="100" dirty="0" err="1">
                <a:effectLst/>
                <a:latin typeface="Arial Narrow" panose="020B0606020202030204" pitchFamily="34" charset="0"/>
                <a:ea typeface="Calibri" panose="020F0502020204030204" pitchFamily="34" charset="0"/>
                <a:cs typeface="Calibri" panose="020F0502020204030204" pitchFamily="34" charset="0"/>
              </a:rPr>
              <a:t>psycho</a:t>
            </a:r>
            <a:r>
              <a:rPr lang="nl-BE" sz="1400" kern="100" dirty="0">
                <a:latin typeface="Arial Narrow" panose="020B0606020202030204" pitchFamily="34" charset="0"/>
                <a:ea typeface="Calibri" panose="020F0502020204030204" pitchFamily="34" charset="0"/>
                <a:cs typeface="Calibri" panose="020F0502020204030204" pitchFamily="34" charset="0"/>
              </a:rPr>
              <a:t>-</a:t>
            </a:r>
            <a:r>
              <a:rPr lang="nl-BE" sz="1400" kern="100" dirty="0">
                <a:effectLst/>
                <a:latin typeface="Arial Narrow" panose="020B0606020202030204" pitchFamily="34" charset="0"/>
                <a:ea typeface="Calibri" panose="020F0502020204030204" pitchFamily="34" charset="0"/>
                <a:cs typeface="Calibri" panose="020F0502020204030204" pitchFamily="34" charset="0"/>
              </a:rPr>
              <a:t> traumatherapeut en hierover in gesprek te gaan met collega’s.</a:t>
            </a:r>
            <a:endParaRPr lang="nl-BE"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None/>
            </a:pPr>
            <a:r>
              <a:rPr lang="nl-BE" sz="1400" kern="100" dirty="0">
                <a:effectLst/>
                <a:latin typeface="Arial Narrow" panose="020B0606020202030204" pitchFamily="34" charset="0"/>
                <a:ea typeface="Calibri" panose="020F0502020204030204" pitchFamily="34" charset="0"/>
                <a:cs typeface="Calibri" panose="020F0502020204030204" pitchFamily="34" charset="0"/>
              </a:rPr>
              <a:t>Bereid zijn om elke dag te starten/eindigen met basistechnieken van zelfzorg gebaseerd op meditatie, </a:t>
            </a:r>
            <a:r>
              <a:rPr lang="nl-BE" sz="1400" kern="100" dirty="0" err="1">
                <a:effectLst/>
                <a:latin typeface="Arial Narrow" panose="020B0606020202030204" pitchFamily="34" charset="0"/>
                <a:ea typeface="Calibri" panose="020F0502020204030204" pitchFamily="34" charset="0"/>
                <a:cs typeface="Calibri" panose="020F0502020204030204" pitchFamily="34" charset="0"/>
              </a:rPr>
              <a:t>Focusing</a:t>
            </a:r>
            <a:r>
              <a:rPr lang="nl-BE" sz="1400" kern="100" dirty="0">
                <a:effectLst/>
                <a:latin typeface="Arial Narrow" panose="020B0606020202030204" pitchFamily="34" charset="0"/>
                <a:ea typeface="Calibri" panose="020F0502020204030204" pitchFamily="34" charset="0"/>
                <a:cs typeface="Calibri" panose="020F0502020204030204" pitchFamily="34" charset="0"/>
              </a:rPr>
              <a:t>, </a:t>
            </a:r>
            <a:r>
              <a:rPr lang="nl-BE" sz="1400" kern="100" dirty="0" err="1">
                <a:effectLst/>
                <a:latin typeface="Arial Narrow" panose="020B0606020202030204" pitchFamily="34" charset="0"/>
                <a:ea typeface="Calibri" panose="020F0502020204030204" pitchFamily="34" charset="0"/>
                <a:cs typeface="Calibri" panose="020F0502020204030204" pitchFamily="34" charset="0"/>
              </a:rPr>
              <a:t>QiGong</a:t>
            </a:r>
            <a:r>
              <a:rPr lang="nl-BE" sz="1400" kern="100" dirty="0">
                <a:latin typeface="Arial Narrow" panose="020B0606020202030204" pitchFamily="34" charset="0"/>
                <a:ea typeface="Calibri" panose="020F0502020204030204" pitchFamily="34" charset="0"/>
                <a:cs typeface="Calibri" panose="020F0502020204030204" pitchFamily="34" charset="0"/>
              </a:rPr>
              <a:t>, e.a.</a:t>
            </a:r>
            <a:endParaRPr lang="nl-BE" sz="14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buNone/>
            </a:pPr>
            <a:endParaRPr lang="nl-BE" sz="1100" dirty="0"/>
          </a:p>
        </p:txBody>
      </p:sp>
      <p:sp>
        <p:nvSpPr>
          <p:cNvPr id="51" name="Rectangle 5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a:extLst>
              <a:ext uri="{FF2B5EF4-FFF2-40B4-BE49-F238E27FC236}">
                <a16:creationId xmlns:a16="http://schemas.microsoft.com/office/drawing/2014/main" id="{6FCFEA13-91C9-A215-DEF0-42DE4FC0E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67" r="33615" b="1"/>
          <a:stretch/>
        </p:blipFill>
        <p:spPr bwMode="auto">
          <a:xfrm>
            <a:off x="7534656" y="227"/>
            <a:ext cx="4657039" cy="685800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 name="Picture 5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5776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4</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886691" y="386535"/>
            <a:ext cx="10510982" cy="6063198"/>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BASISMODULE – LEVEL 1</a:t>
            </a: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Basiskennis over trauma en dissociatie in de psychotherapeutische </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p</a:t>
            </a: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raktijk</a:t>
            </a: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kern="100" dirty="0">
                <a:latin typeface="Calibri" panose="020F0502020204030204" pitchFamily="34" charset="0"/>
                <a:ea typeface="Calibri" panose="020F0502020204030204" pitchFamily="34" charset="0"/>
                <a:cs typeface="Times New Roman" panose="02020603050405020304" pitchFamily="18" charset="0"/>
              </a:rPr>
              <a:t>		</a:t>
            </a:r>
          </a:p>
          <a:p>
            <a:endParaRPr lang="nl-BE" sz="1600" i="1" kern="100" dirty="0">
              <a:latin typeface="Calibri" panose="020F0502020204030204" pitchFamily="34" charset="0"/>
              <a:ea typeface="Calibri" panose="020F0502020204030204" pitchFamily="34" charset="0"/>
              <a:cs typeface="Times New Roman" panose="02020603050405020304" pitchFamily="18" charset="0"/>
            </a:endParaRPr>
          </a:p>
          <a:p>
            <a:pPr algn="ctr"/>
            <a:r>
              <a:rPr lang="nl-BE" sz="1600" i="1" kern="100" dirty="0">
                <a:latin typeface="Arial Narrow" panose="020B0606020202030204" pitchFamily="34" charset="0"/>
                <a:ea typeface="Calibri" panose="020F0502020204030204" pitchFamily="34" charset="0"/>
                <a:cs typeface="Times New Roman" panose="02020603050405020304" pitchFamily="18" charset="0"/>
              </a:rPr>
              <a:t>Dag 1 : </a:t>
            </a:r>
            <a:r>
              <a:rPr lang="en-US" sz="1600" i="1" dirty="0" err="1">
                <a:effectLst/>
                <a:latin typeface="Arial Narrow" panose="020B0606020202030204" pitchFamily="34" charset="0"/>
              </a:rPr>
              <a:t>Een</a:t>
            </a:r>
            <a:r>
              <a:rPr lang="en-US" sz="1600" i="1" dirty="0">
                <a:effectLst/>
                <a:latin typeface="Arial Narrow" panose="020B0606020202030204" pitchFamily="34" charset="0"/>
              </a:rPr>
              <a:t> </a:t>
            </a:r>
            <a:r>
              <a:rPr lang="en-US" sz="1600" i="1" dirty="0" err="1">
                <a:effectLst/>
                <a:latin typeface="Arial Narrow" panose="020B0606020202030204" pitchFamily="34" charset="0"/>
              </a:rPr>
              <a:t>historische</a:t>
            </a:r>
            <a:r>
              <a:rPr lang="en-US" sz="1600" i="1" dirty="0">
                <a:effectLst/>
                <a:latin typeface="Arial Narrow" panose="020B0606020202030204" pitchFamily="34" charset="0"/>
              </a:rPr>
              <a:t> </a:t>
            </a:r>
            <a:r>
              <a:rPr lang="en-US" sz="1600" i="1" dirty="0" err="1">
                <a:effectLst/>
                <a:latin typeface="Arial Narrow" panose="020B0606020202030204" pitchFamily="34" charset="0"/>
              </a:rPr>
              <a:t>en</a:t>
            </a:r>
            <a:r>
              <a:rPr lang="en-US" sz="1600" i="1" dirty="0">
                <a:effectLst/>
                <a:latin typeface="Arial Narrow" panose="020B0606020202030204" pitchFamily="34" charset="0"/>
              </a:rPr>
              <a:t> </a:t>
            </a:r>
            <a:r>
              <a:rPr lang="en-US" sz="1600" i="1" dirty="0" err="1">
                <a:effectLst/>
                <a:latin typeface="Arial Narrow" panose="020B0606020202030204" pitchFamily="34" charset="0"/>
              </a:rPr>
              <a:t>hermeneutische</a:t>
            </a:r>
            <a:r>
              <a:rPr lang="en-US" sz="1600" i="1" dirty="0">
                <a:effectLst/>
                <a:latin typeface="Arial Narrow" panose="020B0606020202030204" pitchFamily="34" charset="0"/>
              </a:rPr>
              <a:t> </a:t>
            </a:r>
            <a:r>
              <a:rPr lang="en-US" sz="1600" i="1" dirty="0" err="1">
                <a:effectLst/>
                <a:latin typeface="Arial Narrow" panose="020B0606020202030204" pitchFamily="34" charset="0"/>
              </a:rPr>
              <a:t>visie</a:t>
            </a:r>
            <a:r>
              <a:rPr lang="en-US" sz="1600" i="1" dirty="0">
                <a:effectLst/>
                <a:latin typeface="Arial Narrow" panose="020B0606020202030204" pitchFamily="34" charset="0"/>
              </a:rPr>
              <a:t> op trauma </a:t>
            </a:r>
            <a:r>
              <a:rPr lang="en-US" sz="1600" i="1" dirty="0" err="1">
                <a:effectLst/>
                <a:latin typeface="Arial Narrow" panose="020B0606020202030204" pitchFamily="34" charset="0"/>
              </a:rPr>
              <a:t>en</a:t>
            </a:r>
            <a:r>
              <a:rPr lang="en-US" sz="1600" i="1" dirty="0">
                <a:effectLst/>
                <a:latin typeface="Arial Narrow" panose="020B0606020202030204" pitchFamily="34" charset="0"/>
              </a:rPr>
              <a:t> </a:t>
            </a:r>
            <a:r>
              <a:rPr lang="en-US" sz="1600" i="1" dirty="0" err="1">
                <a:effectLst/>
                <a:latin typeface="Arial Narrow" panose="020B0606020202030204" pitchFamily="34" charset="0"/>
              </a:rPr>
              <a:t>dissociatie</a:t>
            </a:r>
            <a:endParaRPr lang="en-US" sz="1600" i="1" dirty="0">
              <a:effectLst/>
              <a:latin typeface="Arial Narrow" panose="020B0606020202030204" pitchFamily="34" charset="0"/>
            </a:endParaRPr>
          </a:p>
          <a:p>
            <a:pPr algn="ctr"/>
            <a:r>
              <a:rPr lang="en-US" sz="1400" i="1" dirty="0">
                <a:effectLst/>
                <a:latin typeface="Arial Narrow" panose="020B0606020202030204" pitchFamily="34" charset="0"/>
              </a:rPr>
              <a:t> (Erik de Soir)</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2 : </a:t>
            </a:r>
            <a:r>
              <a:rPr lang="en-US" sz="1400" i="1" dirty="0">
                <a:solidFill>
                  <a:srgbClr val="FFFFFF"/>
                </a:solidFill>
                <a:effectLst/>
                <a:latin typeface="Arial Narrow" panose="020B0606020202030204" pitchFamily="34" charset="0"/>
              </a:rPr>
              <a:t>De </a:t>
            </a:r>
            <a:r>
              <a:rPr lang="en-US" sz="1400" i="1" dirty="0" err="1">
                <a:solidFill>
                  <a:srgbClr val="FFFFFF"/>
                </a:solidFill>
                <a:effectLst/>
                <a:latin typeface="Arial Narrow" panose="020B0606020202030204" pitchFamily="34" charset="0"/>
              </a:rPr>
              <a:t>theorie</a:t>
            </a:r>
            <a:r>
              <a:rPr lang="en-US" sz="1400" i="1" dirty="0">
                <a:solidFill>
                  <a:srgbClr val="FFFFFF"/>
                </a:solidFill>
                <a:effectLst/>
                <a:latin typeface="Arial Narrow" panose="020B0606020202030204" pitchFamily="34" charset="0"/>
              </a:rPr>
              <a:t> van de trauma-</a:t>
            </a:r>
            <a:r>
              <a:rPr lang="en-US" sz="1400" i="1" dirty="0" err="1">
                <a:solidFill>
                  <a:srgbClr val="FFFFFF"/>
                </a:solidFill>
                <a:effectLst/>
                <a:latin typeface="Arial Narrow" panose="020B0606020202030204" pitchFamily="34" charset="0"/>
              </a:rPr>
              <a:t>gerelateerde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als</a:t>
            </a:r>
            <a:r>
              <a:rPr lang="en-US" sz="1400" i="1" dirty="0">
                <a:solidFill>
                  <a:srgbClr val="FFFFFF"/>
                </a:solidFill>
                <a:effectLst/>
                <a:latin typeface="Arial Narrow" panose="020B0606020202030204" pitchFamily="34" charset="0"/>
              </a:rPr>
              <a:t> basis </a:t>
            </a:r>
            <a:r>
              <a:rPr lang="en-US" sz="1400" i="1" dirty="0" err="1">
                <a:solidFill>
                  <a:srgbClr val="FFFFFF"/>
                </a:solidFill>
                <a:effectLst/>
                <a:latin typeface="Arial Narrow" panose="020B0606020202030204" pitchFamily="34" charset="0"/>
              </a:rPr>
              <a:t>voor</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fasegerichte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traumatherapie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bij</a:t>
            </a:r>
            <a:r>
              <a:rPr lang="en-US" sz="1400" i="1" dirty="0">
                <a:solidFill>
                  <a:srgbClr val="FFFFFF"/>
                </a:solidFill>
                <a:effectLst/>
                <a:latin typeface="Arial Narrow" panose="020B0606020202030204" pitchFamily="34" charset="0"/>
              </a:rPr>
              <a:t> CPTSS </a:t>
            </a:r>
            <a:r>
              <a:rPr lang="en-US" sz="1400" i="1" dirty="0" err="1">
                <a:solidFill>
                  <a:srgbClr val="FFFFFF"/>
                </a:solidFill>
                <a:effectLst/>
                <a:latin typeface="Arial Narrow" panose="020B0606020202030204" pitchFamily="34" charset="0"/>
              </a:rPr>
              <a:t>en</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dissociatief</a:t>
            </a:r>
            <a:r>
              <a:rPr lang="en-US" sz="1400" i="1" dirty="0">
                <a:solidFill>
                  <a:srgbClr val="FFFFFF"/>
                </a:solidFill>
                <a:effectLst/>
                <a:latin typeface="Arial Narrow" panose="020B0606020202030204" pitchFamily="34" charset="0"/>
              </a:rPr>
              <a:t> trauma – </a:t>
            </a:r>
            <a:r>
              <a:rPr lang="en-US" sz="1400" i="1" dirty="0" err="1">
                <a:solidFill>
                  <a:srgbClr val="FFFFFF"/>
                </a:solidFill>
                <a:effectLst/>
                <a:latin typeface="Arial Narrow" panose="020B0606020202030204" pitchFamily="34" charset="0"/>
              </a:rPr>
              <a:t>stabilisatie</a:t>
            </a:r>
            <a:endParaRPr lang="en-US" sz="1400" i="1" dirty="0">
              <a:solidFill>
                <a:srgbClr val="FFFFFF"/>
              </a:solidFill>
              <a:effectLst/>
              <a:latin typeface="Arial Narrow" panose="020B0606020202030204" pitchFamily="34" charset="0"/>
            </a:endParaRPr>
          </a:p>
          <a:p>
            <a:pPr algn="ctr"/>
            <a:r>
              <a:rPr lang="en-US" sz="1400" i="1" dirty="0">
                <a:solidFill>
                  <a:srgbClr val="FFFFFF"/>
                </a:solidFill>
                <a:effectLst/>
                <a:latin typeface="Arial Narrow" panose="020B0606020202030204" pitchFamily="34" charset="0"/>
              </a:rPr>
              <a:t>(Erik de Soir – Jessie </a:t>
            </a:r>
            <a:r>
              <a:rPr lang="en-US" sz="1400" i="1" dirty="0" err="1">
                <a:solidFill>
                  <a:srgbClr val="FFFFFF"/>
                </a:solidFill>
                <a:effectLst/>
                <a:latin typeface="Arial Narrow" panose="020B0606020202030204" pitchFamily="34" charset="0"/>
              </a:rPr>
              <a:t>Delooz</a:t>
            </a:r>
            <a:r>
              <a:rPr lang="en-US" sz="1400" i="1" dirty="0">
                <a:solidFill>
                  <a:srgbClr val="FFFFFF"/>
                </a:solidFill>
                <a:effectLst/>
                <a:latin typeface="Arial Narrow" panose="020B0606020202030204" pitchFamily="34" charset="0"/>
              </a:rPr>
              <a:t>)</a:t>
            </a:r>
            <a:endParaRPr lang="en-US" sz="1400" i="1" dirty="0">
              <a:solidFill>
                <a:srgbClr val="FF0000"/>
              </a:solidFill>
              <a:effectLst/>
              <a:latin typeface="Arial Narrow" panose="020B0606020202030204" pitchFamily="34" charset="0"/>
            </a:endParaRP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3 : </a:t>
            </a:r>
            <a:r>
              <a:rPr lang="en-US" sz="1400" i="1" dirty="0">
                <a:solidFill>
                  <a:srgbClr val="FFFFFF"/>
                </a:solidFill>
                <a:effectLst/>
                <a:latin typeface="Arial Narrow" panose="020B0606020202030204" pitchFamily="34" charset="0"/>
              </a:rPr>
              <a:t>De </a:t>
            </a:r>
            <a:r>
              <a:rPr lang="en-US" sz="1400" i="1" dirty="0" err="1">
                <a:solidFill>
                  <a:srgbClr val="FFFFFF"/>
                </a:solidFill>
                <a:effectLst/>
                <a:latin typeface="Arial Narrow" panose="020B0606020202030204" pitchFamily="34" charset="0"/>
              </a:rPr>
              <a:t>theorie</a:t>
            </a:r>
            <a:r>
              <a:rPr lang="en-US" sz="1400" i="1" dirty="0">
                <a:solidFill>
                  <a:srgbClr val="FFFFFF"/>
                </a:solidFill>
                <a:effectLst/>
                <a:latin typeface="Arial Narrow" panose="020B0606020202030204" pitchFamily="34" charset="0"/>
              </a:rPr>
              <a:t> van de trauma-</a:t>
            </a:r>
            <a:r>
              <a:rPr lang="en-US" sz="1400" i="1" dirty="0" err="1">
                <a:solidFill>
                  <a:srgbClr val="FFFFFF"/>
                </a:solidFill>
                <a:effectLst/>
                <a:latin typeface="Arial Narrow" panose="020B0606020202030204" pitchFamily="34" charset="0"/>
              </a:rPr>
              <a:t>gerelateerde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als</a:t>
            </a:r>
            <a:r>
              <a:rPr lang="en-US" sz="1400" i="1" dirty="0">
                <a:solidFill>
                  <a:srgbClr val="FFFFFF"/>
                </a:solidFill>
                <a:effectLst/>
                <a:latin typeface="Arial Narrow" panose="020B0606020202030204" pitchFamily="34" charset="0"/>
              </a:rPr>
              <a:t> basis </a:t>
            </a:r>
            <a:r>
              <a:rPr lang="en-US" sz="1400" i="1" dirty="0" err="1">
                <a:solidFill>
                  <a:srgbClr val="FFFFFF"/>
                </a:solidFill>
                <a:effectLst/>
                <a:latin typeface="Arial Narrow" panose="020B0606020202030204" pitchFamily="34" charset="0"/>
              </a:rPr>
              <a:t>voor</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fasegerichte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traumatherapie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bij</a:t>
            </a:r>
            <a:r>
              <a:rPr lang="en-US" sz="1400" i="1" dirty="0">
                <a:solidFill>
                  <a:srgbClr val="FFFFFF"/>
                </a:solidFill>
                <a:effectLst/>
                <a:latin typeface="Arial Narrow" panose="020B0606020202030204" pitchFamily="34" charset="0"/>
              </a:rPr>
              <a:t> CPTSS </a:t>
            </a:r>
            <a:r>
              <a:rPr lang="en-US" sz="1400" i="1" dirty="0" err="1">
                <a:solidFill>
                  <a:srgbClr val="FFFFFF"/>
                </a:solidFill>
                <a:effectLst/>
                <a:latin typeface="Arial Narrow" panose="020B0606020202030204" pitchFamily="34" charset="0"/>
              </a:rPr>
              <a:t>en</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dissociatief</a:t>
            </a:r>
            <a:r>
              <a:rPr lang="en-US" sz="1400" i="1" dirty="0">
                <a:solidFill>
                  <a:srgbClr val="FFFFFF"/>
                </a:solidFill>
                <a:effectLst/>
                <a:latin typeface="Arial Narrow" panose="020B0606020202030204" pitchFamily="34" charset="0"/>
              </a:rPr>
              <a:t> trauma – </a:t>
            </a:r>
            <a:r>
              <a:rPr lang="en-US" sz="1400" i="1" dirty="0" err="1">
                <a:solidFill>
                  <a:srgbClr val="FFFFFF"/>
                </a:solidFill>
                <a:effectLst/>
                <a:latin typeface="Arial Narrow" panose="020B0606020202030204" pitchFamily="34" charset="0"/>
              </a:rPr>
              <a:t>confrontatie</a:t>
            </a:r>
            <a:endParaRPr lang="en-US" sz="1400" i="1" dirty="0">
              <a:solidFill>
                <a:srgbClr val="FFFFFF"/>
              </a:solidFill>
              <a:effectLst/>
              <a:latin typeface="Arial Narrow" panose="020B0606020202030204" pitchFamily="34" charset="0"/>
            </a:endParaRPr>
          </a:p>
          <a:p>
            <a:pPr algn="ctr"/>
            <a:r>
              <a:rPr lang="en-US" sz="1400" i="1" dirty="0">
                <a:solidFill>
                  <a:srgbClr val="FFFFFF"/>
                </a:solidFill>
                <a:effectLst/>
                <a:latin typeface="Arial Narrow" panose="020B0606020202030204" pitchFamily="34" charset="0"/>
              </a:rPr>
              <a:t> (Erik de Soir – Jessie </a:t>
            </a:r>
            <a:r>
              <a:rPr lang="en-US" sz="1400" i="1" dirty="0" err="1">
                <a:solidFill>
                  <a:srgbClr val="FFFFFF"/>
                </a:solidFill>
                <a:effectLst/>
                <a:latin typeface="Arial Narrow" panose="020B0606020202030204" pitchFamily="34" charset="0"/>
              </a:rPr>
              <a:t>Delooz</a:t>
            </a:r>
            <a:r>
              <a:rPr lang="en-US" sz="1400" i="1" dirty="0">
                <a:solidFill>
                  <a:srgbClr val="FFFFFF"/>
                </a:solidFill>
                <a:effectLst/>
                <a:latin typeface="Arial Narrow" panose="020B0606020202030204" pitchFamily="34" charset="0"/>
              </a:rPr>
              <a:t>)</a:t>
            </a: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		</a:t>
            </a: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4 : </a:t>
            </a:r>
            <a:r>
              <a:rPr lang="en-US" sz="1400" i="1" dirty="0">
                <a:solidFill>
                  <a:srgbClr val="FFFFFF"/>
                </a:solidFill>
                <a:effectLst/>
                <a:latin typeface="Arial Narrow" panose="020B0606020202030204" pitchFamily="34" charset="0"/>
              </a:rPr>
              <a:t>De </a:t>
            </a:r>
            <a:r>
              <a:rPr lang="en-US" sz="1400" i="1" dirty="0" err="1">
                <a:solidFill>
                  <a:srgbClr val="FFFFFF"/>
                </a:solidFill>
                <a:effectLst/>
                <a:latin typeface="Arial Narrow" panose="020B0606020202030204" pitchFamily="34" charset="0"/>
              </a:rPr>
              <a:t>theorie</a:t>
            </a:r>
            <a:r>
              <a:rPr lang="en-US" sz="1400" i="1" dirty="0">
                <a:solidFill>
                  <a:srgbClr val="FFFFFF"/>
                </a:solidFill>
                <a:effectLst/>
                <a:latin typeface="Arial Narrow" panose="020B0606020202030204" pitchFamily="34" charset="0"/>
              </a:rPr>
              <a:t> van de trauma-</a:t>
            </a:r>
            <a:r>
              <a:rPr lang="en-US" sz="1400" i="1" dirty="0" err="1">
                <a:solidFill>
                  <a:srgbClr val="FFFFFF"/>
                </a:solidFill>
                <a:effectLst/>
                <a:latin typeface="Arial Narrow" panose="020B0606020202030204" pitchFamily="34" charset="0"/>
              </a:rPr>
              <a:t>gerelateerde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als</a:t>
            </a:r>
            <a:r>
              <a:rPr lang="en-US" sz="1400" i="1" dirty="0">
                <a:solidFill>
                  <a:srgbClr val="FFFFFF"/>
                </a:solidFill>
                <a:effectLst/>
                <a:latin typeface="Arial Narrow" panose="020B0606020202030204" pitchFamily="34" charset="0"/>
              </a:rPr>
              <a:t> basis </a:t>
            </a:r>
            <a:r>
              <a:rPr lang="en-US" sz="1400" i="1" dirty="0" err="1">
                <a:solidFill>
                  <a:srgbClr val="FFFFFF"/>
                </a:solidFill>
                <a:effectLst/>
                <a:latin typeface="Arial Narrow" panose="020B0606020202030204" pitchFamily="34" charset="0"/>
              </a:rPr>
              <a:t>voor</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fasegerichte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traumatherapie</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bij</a:t>
            </a:r>
            <a:r>
              <a:rPr lang="en-US" sz="1400" i="1" dirty="0">
                <a:solidFill>
                  <a:srgbClr val="FFFFFF"/>
                </a:solidFill>
                <a:effectLst/>
                <a:latin typeface="Arial Narrow" panose="020B0606020202030204" pitchFamily="34" charset="0"/>
              </a:rPr>
              <a:t> CPTSS </a:t>
            </a:r>
            <a:r>
              <a:rPr lang="en-US" sz="1400" i="1" dirty="0" err="1">
                <a:solidFill>
                  <a:srgbClr val="FFFFFF"/>
                </a:solidFill>
                <a:effectLst/>
                <a:latin typeface="Arial Narrow" panose="020B0606020202030204" pitchFamily="34" charset="0"/>
              </a:rPr>
              <a:t>en</a:t>
            </a:r>
            <a:r>
              <a:rPr lang="en-US" sz="1400" i="1" dirty="0">
                <a:solidFill>
                  <a:srgbClr val="FFFFFF"/>
                </a:solidFill>
                <a:effectLst/>
                <a:latin typeface="Arial Narrow" panose="020B0606020202030204" pitchFamily="34" charset="0"/>
              </a:rPr>
              <a:t> </a:t>
            </a:r>
            <a:r>
              <a:rPr lang="en-US" sz="1400" i="1" dirty="0" err="1">
                <a:solidFill>
                  <a:srgbClr val="FFFFFF"/>
                </a:solidFill>
                <a:effectLst/>
                <a:latin typeface="Arial Narrow" panose="020B0606020202030204" pitchFamily="34" charset="0"/>
              </a:rPr>
              <a:t>dissociatief</a:t>
            </a:r>
            <a:r>
              <a:rPr lang="en-US" sz="1400" i="1" dirty="0">
                <a:solidFill>
                  <a:srgbClr val="FFFFFF"/>
                </a:solidFill>
                <a:effectLst/>
                <a:latin typeface="Arial Narrow" panose="020B0606020202030204" pitchFamily="34" charset="0"/>
              </a:rPr>
              <a:t> trauma – </a:t>
            </a:r>
            <a:r>
              <a:rPr lang="en-US" sz="1400" i="1" dirty="0" err="1">
                <a:solidFill>
                  <a:srgbClr val="FFFFFF"/>
                </a:solidFill>
                <a:effectLst/>
                <a:latin typeface="Arial Narrow" panose="020B0606020202030204" pitchFamily="34" charset="0"/>
              </a:rPr>
              <a:t>integratie</a:t>
            </a:r>
            <a:r>
              <a:rPr lang="en-US" sz="1400" i="1" dirty="0">
                <a:solidFill>
                  <a:srgbClr val="FFFFFF"/>
                </a:solidFill>
                <a:effectLst/>
                <a:latin typeface="Arial Narrow" panose="020B0606020202030204" pitchFamily="34" charset="0"/>
              </a:rPr>
              <a:t>/</a:t>
            </a:r>
            <a:r>
              <a:rPr lang="en-US" sz="1400" i="1" dirty="0" err="1">
                <a:solidFill>
                  <a:srgbClr val="FFFFFF"/>
                </a:solidFill>
                <a:effectLst/>
                <a:latin typeface="Arial Narrow" panose="020B0606020202030204" pitchFamily="34" charset="0"/>
              </a:rPr>
              <a:t>expansie</a:t>
            </a:r>
            <a:endParaRPr lang="en-US" sz="1400" i="1" dirty="0">
              <a:solidFill>
                <a:srgbClr val="FFFFFF"/>
              </a:solidFill>
              <a:effectLst/>
              <a:latin typeface="Arial Narrow" panose="020B0606020202030204" pitchFamily="34" charset="0"/>
            </a:endParaRPr>
          </a:p>
          <a:p>
            <a:pPr algn="ctr"/>
            <a:r>
              <a:rPr lang="en-US" sz="1400" i="1" dirty="0">
                <a:solidFill>
                  <a:srgbClr val="FFFFFF"/>
                </a:solidFill>
                <a:effectLst/>
                <a:latin typeface="Arial Narrow" panose="020B0606020202030204" pitchFamily="34" charset="0"/>
              </a:rPr>
              <a:t>(Jessie </a:t>
            </a:r>
            <a:r>
              <a:rPr lang="en-US" sz="1400" i="1" dirty="0" err="1">
                <a:solidFill>
                  <a:srgbClr val="FFFFFF"/>
                </a:solidFill>
                <a:effectLst/>
                <a:latin typeface="Arial Narrow" panose="020B0606020202030204" pitchFamily="34" charset="0"/>
              </a:rPr>
              <a:t>Delooz</a:t>
            </a:r>
            <a:r>
              <a:rPr lang="en-US" sz="1400" i="1" dirty="0">
                <a:solidFill>
                  <a:srgbClr val="FFFFFF"/>
                </a:solidFill>
                <a:latin typeface="Arial Narrow" panose="020B0606020202030204" pitchFamily="34" charset="0"/>
              </a:rPr>
              <a:t> - </a:t>
            </a:r>
            <a:r>
              <a:rPr lang="en-US" sz="1400" i="1" dirty="0">
                <a:solidFill>
                  <a:srgbClr val="FFFFFF"/>
                </a:solidFill>
                <a:effectLst/>
                <a:latin typeface="Arial Narrow" panose="020B0606020202030204" pitchFamily="34" charset="0"/>
              </a:rPr>
              <a:t>Erik de Soir)</a:t>
            </a: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	</a:t>
            </a:r>
          </a:p>
          <a:p>
            <a:pPr algn="ct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5 :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Integratiedag</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over de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theorie</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van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traumagerelateerde</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structurele</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dissociatie</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van de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persoonlijkheid</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ego states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en</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Interne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Familie</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Systemen</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 - Jessie (Jessie </a:t>
            </a:r>
            <a:r>
              <a:rPr lang="en-US" sz="1400" i="1" kern="100" dirty="0" err="1">
                <a:latin typeface="Arial Narrow" panose="020B0606020202030204" pitchFamily="34" charset="0"/>
                <a:ea typeface="Calibri" panose="020F0502020204030204" pitchFamily="34" charset="0"/>
                <a:cs typeface="Times New Roman" panose="02020603050405020304" pitchFamily="18" charset="0"/>
              </a:rPr>
              <a:t>Delooz</a:t>
            </a:r>
            <a:r>
              <a:rPr lang="en-US" sz="1400" i="1" kern="100" dirty="0">
                <a:latin typeface="Arial Narrow" panose="020B0606020202030204" pitchFamily="34" charset="0"/>
                <a:ea typeface="Calibri" panose="020F0502020204030204" pitchFamily="34" charset="0"/>
                <a:cs typeface="Times New Roman" panose="02020603050405020304" pitchFamily="18" charset="0"/>
              </a:rPr>
              <a:t> – Erik de Soir)</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1400" b="1" i="1"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b="1" i="1" kern="100" dirty="0">
                <a:latin typeface="Arial Narrow" panose="020B0606020202030204" pitchFamily="34" charset="0"/>
                <a:ea typeface="Calibri" panose="020F0502020204030204" pitchFamily="34" charset="0"/>
                <a:cs typeface="Times New Roman" panose="02020603050405020304" pitchFamily="18" charset="0"/>
              </a:rPr>
              <a:t>PRIJS: €825,00</a:t>
            </a:r>
          </a:p>
          <a:p>
            <a:endParaRPr lang="nl-BE" sz="1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5</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131498" y="1448717"/>
            <a:ext cx="9929004" cy="5570756"/>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p>
          <a:p>
            <a:pPr algn="ct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VOORTGEZETTE MODU</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LE – LEVEL 1</a:t>
            </a:r>
          </a:p>
          <a:p>
            <a:pPr algn="ctr"/>
            <a:r>
              <a:rPr lang="nl-BE" sz="2400" b="1" kern="1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(Twee opeenvolgende dagen plannen)</a:t>
            </a:r>
          </a:p>
          <a:p>
            <a:pPr algn="ctr"/>
            <a:r>
              <a:rPr lang="nl-BE" sz="2400" b="1" kern="100" dirty="0">
                <a:latin typeface="Arial Narrow" panose="020B0606020202030204" pitchFamily="34" charset="0"/>
                <a:ea typeface="Calibri" panose="020F0502020204030204" pitchFamily="34" charset="0"/>
                <a:cs typeface="Times New Roman" panose="02020603050405020304" pitchFamily="18" charset="0"/>
              </a:rPr>
              <a:t>Diagnostiek bij (vroegtijdige) chronische en complexe traumatisering</a:t>
            </a: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kern="100" dirty="0">
                <a:latin typeface="Calibri" panose="020F0502020204030204" pitchFamily="34" charset="0"/>
                <a:ea typeface="Calibri" panose="020F0502020204030204" pitchFamily="34" charset="0"/>
                <a:cs typeface="Times New Roman" panose="02020603050405020304" pitchFamily="18" charset="0"/>
              </a:rPr>
              <a:t>		</a:t>
            </a:r>
          </a:p>
          <a:p>
            <a:endParaRPr lang="nl-BE" sz="1600" i="1" kern="100" dirty="0">
              <a:latin typeface="Calibri" panose="020F0502020204030204" pitchFamily="34" charset="0"/>
              <a:ea typeface="Calibri" panose="020F0502020204030204" pitchFamily="34" charset="0"/>
              <a:cs typeface="Times New Roman" panose="02020603050405020304" pitchFamily="18" charset="0"/>
            </a:endParaRPr>
          </a:p>
          <a:p>
            <a:pPr algn="ctr"/>
            <a:r>
              <a:rPr lang="nl-BE" sz="1600" i="1" kern="100" dirty="0">
                <a:latin typeface="Arial Narrow" panose="020B0606020202030204" pitchFamily="34" charset="0"/>
                <a:ea typeface="Calibri" panose="020F0502020204030204" pitchFamily="34" charset="0"/>
                <a:cs typeface="Times New Roman" panose="02020603050405020304" pitchFamily="18" charset="0"/>
              </a:rPr>
              <a:t>Dag 1 : </a:t>
            </a:r>
            <a:r>
              <a:rPr lang="en-US" sz="1600" i="1" dirty="0" err="1">
                <a:effectLst/>
                <a:latin typeface="Arial Narrow" panose="020B0606020202030204" pitchFamily="34" charset="0"/>
              </a:rPr>
              <a:t>Diagnostiek</a:t>
            </a:r>
            <a:r>
              <a:rPr lang="en-US" sz="1600" i="1" dirty="0">
                <a:effectLst/>
                <a:latin typeface="Arial Narrow" panose="020B0606020202030204" pitchFamily="34" charset="0"/>
              </a:rPr>
              <a:t> </a:t>
            </a:r>
            <a:r>
              <a:rPr lang="en-US" sz="1600" i="1" dirty="0" err="1">
                <a:effectLst/>
                <a:latin typeface="Arial Narrow" panose="020B0606020202030204" pitchFamily="34" charset="0"/>
              </a:rPr>
              <a:t>bij</a:t>
            </a:r>
            <a:r>
              <a:rPr lang="en-US" sz="1600" i="1" dirty="0">
                <a:effectLst/>
                <a:latin typeface="Arial Narrow" panose="020B0606020202030204" pitchFamily="34" charset="0"/>
              </a:rPr>
              <a:t> CPTSS </a:t>
            </a:r>
            <a:r>
              <a:rPr lang="en-US" sz="1600" i="1" dirty="0" err="1">
                <a:effectLst/>
                <a:latin typeface="Arial Narrow" panose="020B0606020202030204" pitchFamily="34" charset="0"/>
              </a:rPr>
              <a:t>en</a:t>
            </a:r>
            <a:r>
              <a:rPr lang="en-US" sz="1600" i="1" dirty="0">
                <a:effectLst/>
                <a:latin typeface="Arial Narrow" panose="020B0606020202030204" pitchFamily="34" charset="0"/>
              </a:rPr>
              <a:t> </a:t>
            </a:r>
            <a:r>
              <a:rPr lang="en-US" sz="1600" i="1" dirty="0" err="1">
                <a:effectLst/>
                <a:latin typeface="Arial Narrow" panose="020B0606020202030204" pitchFamily="34" charset="0"/>
              </a:rPr>
              <a:t>dissociatieve</a:t>
            </a:r>
            <a:r>
              <a:rPr lang="en-US" sz="1600" i="1" dirty="0">
                <a:effectLst/>
                <a:latin typeface="Arial Narrow" panose="020B0606020202030204" pitchFamily="34" charset="0"/>
              </a:rPr>
              <a:t> </a:t>
            </a:r>
            <a:r>
              <a:rPr lang="en-US" sz="1600" i="1" dirty="0" err="1">
                <a:effectLst/>
                <a:latin typeface="Arial Narrow" panose="020B0606020202030204" pitchFamily="34" charset="0"/>
              </a:rPr>
              <a:t>stoornissen</a:t>
            </a:r>
            <a:r>
              <a:rPr lang="en-US" sz="1600" i="1" dirty="0">
                <a:effectLst/>
                <a:latin typeface="Arial Narrow" panose="020B0606020202030204" pitchFamily="34" charset="0"/>
              </a:rPr>
              <a:t> </a:t>
            </a:r>
          </a:p>
          <a:p>
            <a:pPr algn="ctr"/>
            <a:r>
              <a:rPr lang="en-US" sz="1400" i="1" dirty="0">
                <a:latin typeface="Arial Narrow" panose="020B0606020202030204" pitchFamily="34" charset="0"/>
              </a:rPr>
              <a:t>(</a:t>
            </a:r>
            <a:r>
              <a:rPr lang="en-US" sz="1400" i="1" dirty="0">
                <a:effectLst/>
                <a:latin typeface="Arial Narrow" panose="020B0606020202030204" pitchFamily="34" charset="0"/>
              </a:rPr>
              <a:t>Renate </a:t>
            </a:r>
            <a:r>
              <a:rPr lang="en-US" sz="1400" i="1" dirty="0" err="1">
                <a:effectLst/>
                <a:latin typeface="Arial Narrow" panose="020B0606020202030204" pitchFamily="34" charset="0"/>
              </a:rPr>
              <a:t>Geuzinge</a:t>
            </a:r>
            <a:r>
              <a:rPr lang="en-US" sz="1400" i="1" dirty="0">
                <a:effectLst/>
                <a:latin typeface="Arial Narrow" panose="020B0606020202030204" pitchFamily="34" charset="0"/>
              </a:rPr>
              <a:t>)</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1600" i="1" kern="100" dirty="0">
                <a:latin typeface="Arial Narrow" panose="020B0606020202030204" pitchFamily="34" charset="0"/>
                <a:ea typeface="Calibri" panose="020F0502020204030204" pitchFamily="34" charset="0"/>
                <a:cs typeface="Times New Roman" panose="02020603050405020304" pitchFamily="18" charset="0"/>
              </a:rPr>
              <a:t>Dag 2 : </a:t>
            </a:r>
            <a:r>
              <a:rPr lang="en-US" sz="1600" i="1" dirty="0">
                <a:solidFill>
                  <a:srgbClr val="FFFFFF"/>
                </a:solidFill>
                <a:effectLst/>
                <a:latin typeface="Arial Narrow" panose="020B0606020202030204" pitchFamily="34" charset="0"/>
              </a:rPr>
              <a:t>De </a:t>
            </a:r>
            <a:r>
              <a:rPr lang="en-US" sz="1600" i="1" dirty="0" err="1">
                <a:solidFill>
                  <a:srgbClr val="FFFFFF"/>
                </a:solidFill>
                <a:effectLst/>
                <a:latin typeface="Arial Narrow" panose="020B0606020202030204" pitchFamily="34" charset="0"/>
              </a:rPr>
              <a:t>neurobiologische</a:t>
            </a:r>
            <a:r>
              <a:rPr lang="en-US" sz="1600" i="1" dirty="0">
                <a:solidFill>
                  <a:srgbClr val="FFFFFF"/>
                </a:solidFill>
                <a:effectLst/>
                <a:latin typeface="Arial Narrow" panose="020B0606020202030204" pitchFamily="34" charset="0"/>
              </a:rPr>
              <a:t> </a:t>
            </a:r>
            <a:r>
              <a:rPr lang="en-US" sz="1600" i="1" dirty="0" err="1">
                <a:solidFill>
                  <a:srgbClr val="FFFFFF"/>
                </a:solidFill>
                <a:effectLst/>
                <a:latin typeface="Arial Narrow" panose="020B0606020202030204" pitchFamily="34" charset="0"/>
              </a:rPr>
              <a:t>en</a:t>
            </a:r>
            <a:r>
              <a:rPr lang="en-US" sz="1600" i="1" dirty="0">
                <a:solidFill>
                  <a:srgbClr val="FFFFFF"/>
                </a:solidFill>
                <a:effectLst/>
                <a:latin typeface="Arial Narrow" panose="020B0606020202030204" pitchFamily="34" charset="0"/>
              </a:rPr>
              <a:t> </a:t>
            </a:r>
            <a:r>
              <a:rPr lang="en-US" sz="1600" i="1" dirty="0" err="1">
                <a:solidFill>
                  <a:srgbClr val="FFFFFF"/>
                </a:solidFill>
                <a:effectLst/>
                <a:latin typeface="Arial Narrow" panose="020B0606020202030204" pitchFamily="34" charset="0"/>
              </a:rPr>
              <a:t>klinische</a:t>
            </a:r>
            <a:r>
              <a:rPr lang="en-US" sz="1600" i="1" dirty="0">
                <a:solidFill>
                  <a:srgbClr val="FFFFFF"/>
                </a:solidFill>
                <a:effectLst/>
                <a:latin typeface="Arial Narrow" panose="020B0606020202030204" pitchFamily="34" charset="0"/>
              </a:rPr>
              <a:t> </a:t>
            </a:r>
            <a:r>
              <a:rPr lang="en-US" sz="1600" i="1" dirty="0" err="1">
                <a:solidFill>
                  <a:srgbClr val="FFFFFF"/>
                </a:solidFill>
                <a:effectLst/>
                <a:latin typeface="Arial Narrow" panose="020B0606020202030204" pitchFamily="34" charset="0"/>
              </a:rPr>
              <a:t>aspecten</a:t>
            </a:r>
            <a:r>
              <a:rPr lang="en-US" sz="1600" i="1" dirty="0">
                <a:solidFill>
                  <a:srgbClr val="FFFFFF"/>
                </a:solidFill>
                <a:effectLst/>
                <a:latin typeface="Arial Narrow" panose="020B0606020202030204" pitchFamily="34" charset="0"/>
              </a:rPr>
              <a:t> van </a:t>
            </a:r>
            <a:r>
              <a:rPr lang="en-US" sz="1600" i="1" dirty="0" err="1">
                <a:solidFill>
                  <a:srgbClr val="FFFFFF"/>
                </a:solidFill>
                <a:effectLst/>
                <a:latin typeface="Arial Narrow" panose="020B0606020202030204" pitchFamily="34" charset="0"/>
              </a:rPr>
              <a:t>dissociatief</a:t>
            </a:r>
            <a:r>
              <a:rPr lang="en-US" sz="1600" i="1" dirty="0">
                <a:solidFill>
                  <a:srgbClr val="FFFFFF"/>
                </a:solidFill>
                <a:effectLst/>
                <a:latin typeface="Arial Narrow" panose="020B0606020202030204" pitchFamily="34" charset="0"/>
              </a:rPr>
              <a:t> trauma </a:t>
            </a:r>
            <a:r>
              <a:rPr lang="en-US" sz="1600" i="1" dirty="0" err="1">
                <a:solidFill>
                  <a:srgbClr val="FFFFFF"/>
                </a:solidFill>
                <a:effectLst/>
                <a:latin typeface="Arial Narrow" panose="020B0606020202030204" pitchFamily="34" charset="0"/>
              </a:rPr>
              <a:t>en</a:t>
            </a:r>
            <a:r>
              <a:rPr lang="en-US" sz="1600" i="1" dirty="0">
                <a:solidFill>
                  <a:srgbClr val="FFFFFF"/>
                </a:solidFill>
                <a:effectLst/>
                <a:latin typeface="Arial Narrow" panose="020B0606020202030204" pitchFamily="34" charset="0"/>
              </a:rPr>
              <a:t> </a:t>
            </a:r>
            <a:r>
              <a:rPr lang="en-US" sz="1600" i="1" dirty="0" err="1">
                <a:solidFill>
                  <a:srgbClr val="FFFFFF"/>
                </a:solidFill>
                <a:effectLst/>
                <a:latin typeface="Arial Narrow" panose="020B0606020202030204" pitchFamily="34" charset="0"/>
              </a:rPr>
              <a:t>hechtingsstoornisen</a:t>
            </a:r>
            <a:endParaRPr lang="en-US" sz="1600" i="1" dirty="0">
              <a:solidFill>
                <a:srgbClr val="FFFFFF"/>
              </a:solidFill>
              <a:latin typeface="Arial Narrow" panose="020B0606020202030204" pitchFamily="34" charset="0"/>
            </a:endParaRPr>
          </a:p>
          <a:p>
            <a:pPr algn="ctr"/>
            <a:r>
              <a:rPr lang="en-US" sz="1600" i="1" dirty="0">
                <a:solidFill>
                  <a:srgbClr val="FFFFFF"/>
                </a:solidFill>
                <a:latin typeface="Arial Narrow" panose="020B0606020202030204" pitchFamily="34" charset="0"/>
              </a:rPr>
              <a:t>(</a:t>
            </a:r>
            <a:r>
              <a:rPr lang="en-US" sz="1400" i="1" dirty="0">
                <a:solidFill>
                  <a:srgbClr val="FFFFFF"/>
                </a:solidFill>
                <a:latin typeface="Arial Narrow" panose="020B0606020202030204" pitchFamily="34" charset="0"/>
              </a:rPr>
              <a:t>Renate </a:t>
            </a:r>
            <a:r>
              <a:rPr lang="en-US" sz="1400" i="1" dirty="0" err="1">
                <a:solidFill>
                  <a:srgbClr val="FFFFFF"/>
                </a:solidFill>
                <a:latin typeface="Arial Narrow" panose="020B0606020202030204" pitchFamily="34" charset="0"/>
              </a:rPr>
              <a:t>Geuzinge</a:t>
            </a:r>
            <a:r>
              <a:rPr lang="en-US" sz="1400" i="1" dirty="0">
                <a:solidFill>
                  <a:srgbClr val="FFFFFF"/>
                </a:solidFill>
                <a:latin typeface="Arial Narrow" panose="020B0606020202030204" pitchFamily="34" charset="0"/>
              </a:rPr>
              <a:t>)</a:t>
            </a:r>
            <a:endParaRPr lang="en-US" sz="1400" i="1" dirty="0">
              <a:solidFill>
                <a:srgbClr val="FFFFFF"/>
              </a:solidFill>
              <a:effectLst/>
              <a:latin typeface="Arial Narrow" panose="020B0606020202030204" pitchFamily="34" charset="0"/>
            </a:endParaRPr>
          </a:p>
          <a:p>
            <a:pPr marL="285750" indent="-285750" algn="ctr">
              <a:buFontTx/>
              <a:buChar char="-"/>
            </a:pPr>
            <a:endParaRPr lang="en-US" sz="1400" i="1" dirty="0">
              <a:solidFill>
                <a:srgbClr val="FFFFFF"/>
              </a:solidFill>
              <a:latin typeface="Arial Narrow" panose="020B0606020202030204" pitchFamily="34" charset="0"/>
            </a:endParaRPr>
          </a:p>
          <a:p>
            <a:pPr marL="285750" indent="-285750" algn="ctr">
              <a:buFontTx/>
              <a:buChar char="-"/>
            </a:pPr>
            <a:endParaRPr lang="en-US" sz="1400" i="1" dirty="0">
              <a:solidFill>
                <a:srgbClr val="FFFFFF"/>
              </a:solidFill>
              <a:effectLst/>
              <a:latin typeface="Arial Narrow" panose="020B0606020202030204" pitchFamily="34" charset="0"/>
            </a:endParaRPr>
          </a:p>
          <a:p>
            <a:pPr algn="ctr"/>
            <a:r>
              <a:rPr lang="en-US" b="1" i="1" dirty="0">
                <a:solidFill>
                  <a:srgbClr val="FFFFFF"/>
                </a:solidFill>
                <a:effectLst/>
                <a:latin typeface="Arial Narrow" panose="020B0606020202030204" pitchFamily="34" charset="0"/>
              </a:rPr>
              <a:t>PRIJS: €330,00</a:t>
            </a:r>
          </a:p>
          <a:p>
            <a:pPr algn="ctr"/>
            <a:endParaRPr lang="en-US" sz="2000" i="1" kern="100" dirty="0">
              <a:latin typeface="Arial Narrow" panose="020B0606020202030204" pitchFamily="34" charset="0"/>
              <a:ea typeface="Calibri" panose="020F0502020204030204" pitchFamily="34" charset="0"/>
              <a:cs typeface="Times New Roman" panose="02020603050405020304" pitchFamily="18" charset="0"/>
            </a:endParaRPr>
          </a:p>
          <a:p>
            <a:endParaRPr lang="nl-BE"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33380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6</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131498" y="1448717"/>
            <a:ext cx="9929004" cy="5841599"/>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p>
          <a:p>
            <a:pPr algn="ct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VOORTGEZETTE MODU</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LE – LEVEL 1</a:t>
            </a:r>
          </a:p>
          <a:p>
            <a:pPr algn="ctr"/>
            <a:r>
              <a:rPr lang="nl-BE" sz="2400" b="1" kern="1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Twee opeenvolgende dagen plannen</a:t>
            </a:r>
          </a:p>
          <a:p>
            <a:pPr algn="ctr"/>
            <a:r>
              <a:rPr lang="nl-BE" sz="2400" b="1" kern="100" dirty="0">
                <a:latin typeface="Arial Narrow" panose="020B0606020202030204" pitchFamily="34" charset="0"/>
                <a:ea typeface="Calibri" panose="020F0502020204030204" pitchFamily="34" charset="0"/>
                <a:cs typeface="Times New Roman" panose="02020603050405020304" pitchFamily="18" charset="0"/>
              </a:rPr>
              <a:t>Therapeutische technieken – deel 1 – OPSTELLEN BEHANDELPLAN</a:t>
            </a: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6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nl-BE" sz="1600" kern="100" dirty="0">
                <a:latin typeface="Calibri" panose="020F0502020204030204" pitchFamily="34" charset="0"/>
                <a:ea typeface="Calibri" panose="020F0502020204030204" pitchFamily="34" charset="0"/>
                <a:cs typeface="Times New Roman" panose="02020603050405020304" pitchFamily="18" charset="0"/>
              </a:rPr>
              <a:t>		</a:t>
            </a:r>
          </a:p>
          <a:p>
            <a:endParaRPr lang="nl-BE"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nl-BE" sz="1400" i="1" kern="100" dirty="0">
                <a:latin typeface="Arial Narrow" panose="020B0606020202030204" pitchFamily="34" charset="0"/>
                <a:ea typeface="Calibri" panose="020F0502020204030204" pitchFamily="34" charset="0"/>
                <a:cs typeface="Times New Roman" panose="02020603050405020304" pitchFamily="18" charset="0"/>
              </a:rPr>
              <a:t>Dag 1 : </a:t>
            </a:r>
            <a:r>
              <a:rPr lang="en-US" sz="1400" i="1" dirty="0" err="1">
                <a:latin typeface="Arial Narrow" panose="020B0606020202030204" pitchFamily="34" charset="0"/>
              </a:rPr>
              <a:t>Opzetten</a:t>
            </a:r>
            <a:r>
              <a:rPr lang="en-US" sz="1400" i="1" dirty="0">
                <a:latin typeface="Arial Narrow" panose="020B0606020202030204" pitchFamily="34" charset="0"/>
              </a:rPr>
              <a:t> van de </a:t>
            </a:r>
            <a:r>
              <a:rPr lang="en-US" sz="1400" i="1" dirty="0" err="1">
                <a:latin typeface="Arial Narrow" panose="020B0606020202030204" pitchFamily="34" charset="0"/>
              </a:rPr>
              <a:t>behandeling</a:t>
            </a:r>
            <a:r>
              <a:rPr lang="en-US" sz="1400" i="1" dirty="0">
                <a:latin typeface="Arial Narrow" panose="020B0606020202030204" pitchFamily="34" charset="0"/>
              </a:rPr>
              <a:t> </a:t>
            </a:r>
            <a:r>
              <a:rPr lang="en-US" sz="1400" i="1" dirty="0" err="1">
                <a:latin typeface="Arial Narrow" panose="020B0606020202030204" pitchFamily="34" charset="0"/>
              </a:rPr>
              <a:t>bij</a:t>
            </a:r>
            <a:r>
              <a:rPr lang="en-US" sz="1400" i="1" dirty="0">
                <a:latin typeface="Arial Narrow" panose="020B0606020202030204" pitchFamily="34" charset="0"/>
              </a:rPr>
              <a:t> </a:t>
            </a:r>
            <a:r>
              <a:rPr lang="en-US" sz="1400" i="1" dirty="0" err="1">
                <a:latin typeface="Arial Narrow" panose="020B0606020202030204" pitchFamily="34" charset="0"/>
              </a:rPr>
              <a:t>complexe</a:t>
            </a:r>
            <a:r>
              <a:rPr lang="en-US" sz="1400" i="1" dirty="0">
                <a:latin typeface="Arial Narrow" panose="020B0606020202030204" pitchFamily="34" charset="0"/>
              </a:rPr>
              <a:t> </a:t>
            </a:r>
            <a:r>
              <a:rPr lang="en-US" sz="1400" i="1" dirty="0" err="1">
                <a:latin typeface="Arial Narrow" panose="020B0606020202030204" pitchFamily="34" charset="0"/>
              </a:rPr>
              <a:t>problematiek</a:t>
            </a:r>
            <a:r>
              <a:rPr lang="en-US" sz="1400" i="1" dirty="0">
                <a:latin typeface="Arial Narrow" panose="020B0606020202030204" pitchFamily="34" charset="0"/>
              </a:rPr>
              <a:t>: </a:t>
            </a:r>
            <a:r>
              <a:rPr lang="en-US" sz="1400" i="1" dirty="0" err="1">
                <a:latin typeface="Arial Narrow" panose="020B0606020202030204" pitchFamily="34" charset="0"/>
              </a:rPr>
              <a:t>holistische</a:t>
            </a:r>
            <a:r>
              <a:rPr lang="en-US" sz="1400" i="1" dirty="0">
                <a:latin typeface="Arial Narrow" panose="020B0606020202030204" pitchFamily="34" charset="0"/>
              </a:rPr>
              <a:t> </a:t>
            </a:r>
            <a:r>
              <a:rPr lang="en-US" sz="1400" i="1" dirty="0" err="1">
                <a:latin typeface="Arial Narrow" panose="020B0606020202030204" pitchFamily="34" charset="0"/>
              </a:rPr>
              <a:t>theorie</a:t>
            </a:r>
            <a:r>
              <a:rPr lang="en-US" sz="1400" i="1" dirty="0">
                <a:latin typeface="Arial Narrow" panose="020B0606020202030204" pitchFamily="34" charset="0"/>
              </a:rPr>
              <a:t>, de </a:t>
            </a:r>
            <a:r>
              <a:rPr lang="en-US" sz="1400" i="1" dirty="0" err="1">
                <a:latin typeface="Arial Narrow" panose="020B0606020202030204" pitchFamily="34" charset="0"/>
              </a:rPr>
              <a:t>interventiecirkel</a:t>
            </a:r>
            <a:r>
              <a:rPr lang="en-US" sz="1400" i="1" dirty="0">
                <a:latin typeface="Arial Narrow" panose="020B0606020202030204" pitchFamily="34" charset="0"/>
              </a:rPr>
              <a:t>, </a:t>
            </a:r>
            <a:r>
              <a:rPr lang="en-US" sz="1400" i="1" dirty="0" err="1">
                <a:latin typeface="Arial Narrow" panose="020B0606020202030204" pitchFamily="34" charset="0"/>
              </a:rPr>
              <a:t>traumalijst</a:t>
            </a:r>
            <a:r>
              <a:rPr lang="en-US" sz="1400" i="1" dirty="0">
                <a:latin typeface="Arial Narrow" panose="020B0606020202030204" pitchFamily="34" charset="0"/>
              </a:rPr>
              <a:t> </a:t>
            </a:r>
            <a:r>
              <a:rPr lang="en-US" sz="1400" i="1" dirty="0" err="1">
                <a:latin typeface="Arial Narrow" panose="020B0606020202030204" pitchFamily="34" charset="0"/>
              </a:rPr>
              <a:t>en</a:t>
            </a:r>
            <a:r>
              <a:rPr lang="en-US" sz="1400" i="1" dirty="0">
                <a:latin typeface="Arial Narrow" panose="020B0606020202030204" pitchFamily="34" charset="0"/>
              </a:rPr>
              <a:t> de </a:t>
            </a:r>
            <a:r>
              <a:rPr lang="en-US" sz="1400" i="1" dirty="0" err="1">
                <a:latin typeface="Arial Narrow" panose="020B0606020202030204" pitchFamily="34" charset="0"/>
              </a:rPr>
              <a:t>werkingsmechanismen</a:t>
            </a:r>
            <a:r>
              <a:rPr lang="en-US" sz="1400" i="1" dirty="0">
                <a:latin typeface="Arial Narrow" panose="020B0606020202030204" pitchFamily="34" charset="0"/>
              </a:rPr>
              <a:t> van </a:t>
            </a:r>
            <a:r>
              <a:rPr lang="en-US" sz="1400" i="1" dirty="0" err="1">
                <a:latin typeface="Arial Narrow" panose="020B0606020202030204" pitchFamily="34" charset="0"/>
              </a:rPr>
              <a:t>verschillende</a:t>
            </a:r>
            <a:r>
              <a:rPr lang="en-US" sz="1400" i="1" dirty="0">
                <a:latin typeface="Arial Narrow" panose="020B0606020202030204" pitchFamily="34" charset="0"/>
              </a:rPr>
              <a:t> </a:t>
            </a:r>
            <a:r>
              <a:rPr lang="en-US" sz="1400" i="1" dirty="0" err="1">
                <a:latin typeface="Arial Narrow" panose="020B0606020202030204" pitchFamily="34" charset="0"/>
              </a:rPr>
              <a:t>traumaverwerkingstechnieken</a:t>
            </a:r>
            <a:endParaRPr lang="en-US" sz="1400" i="1" dirty="0">
              <a:latin typeface="Arial Narrow" panose="020B0606020202030204" pitchFamily="34" charset="0"/>
            </a:endParaRPr>
          </a:p>
          <a:p>
            <a:pPr algn="ctr">
              <a:lnSpc>
                <a:spcPct val="90000"/>
              </a:lnSpc>
              <a:spcAft>
                <a:spcPts val="600"/>
              </a:spcAft>
            </a:pPr>
            <a:r>
              <a:rPr lang="en-US" sz="1400" i="1" dirty="0">
                <a:latin typeface="Arial Narrow" panose="020B0606020202030204" pitchFamily="34" charset="0"/>
              </a:rPr>
              <a:t>(</a:t>
            </a:r>
            <a:r>
              <a:rPr lang="en-US" sz="1400" i="1" dirty="0" err="1">
                <a:latin typeface="Arial Narrow" panose="020B0606020202030204" pitchFamily="34" charset="0"/>
              </a:rPr>
              <a:t>Martijn</a:t>
            </a:r>
            <a:r>
              <a:rPr lang="en-US" sz="1400" i="1" dirty="0">
                <a:latin typeface="Arial Narrow" panose="020B0606020202030204" pitchFamily="34" charset="0"/>
              </a:rPr>
              <a:t> </a:t>
            </a:r>
            <a:r>
              <a:rPr lang="en-US" sz="1400" i="1" dirty="0" err="1">
                <a:latin typeface="Arial Narrow" panose="020B0606020202030204" pitchFamily="34" charset="0"/>
              </a:rPr>
              <a:t>Stöfsel</a:t>
            </a:r>
            <a:r>
              <a:rPr lang="en-US" sz="1400" i="1" dirty="0">
                <a:latin typeface="Arial Narrow" panose="020B0606020202030204" pitchFamily="34" charset="0"/>
              </a:rPr>
              <a:t>)</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2 : </a:t>
            </a:r>
            <a:r>
              <a:rPr lang="en-US" sz="1400" i="1" dirty="0" err="1">
                <a:latin typeface="Arial Narrow" panose="020B0606020202030204" pitchFamily="34" charset="0"/>
              </a:rPr>
              <a:t>Toepassing</a:t>
            </a:r>
            <a:r>
              <a:rPr lang="en-US" sz="1400" i="1" dirty="0">
                <a:latin typeface="Arial Narrow" panose="020B0606020202030204" pitchFamily="34" charset="0"/>
              </a:rPr>
              <a:t> van EMDR, </a:t>
            </a:r>
            <a:r>
              <a:rPr lang="en-US" sz="1400" i="1" dirty="0" err="1">
                <a:latin typeface="Arial Narrow" panose="020B0606020202030204" pitchFamily="34" charset="0"/>
              </a:rPr>
              <a:t>Imaginaire</a:t>
            </a:r>
            <a:r>
              <a:rPr lang="en-US" sz="1400" i="1" dirty="0">
                <a:latin typeface="Arial Narrow" panose="020B0606020202030204" pitchFamily="34" charset="0"/>
              </a:rPr>
              <a:t> Exposure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Imaginaire</a:t>
            </a:r>
            <a:r>
              <a:rPr lang="en-US" sz="1400" i="1" dirty="0">
                <a:latin typeface="Arial Narrow" panose="020B0606020202030204" pitchFamily="34" charset="0"/>
              </a:rPr>
              <a:t> Rescripting </a:t>
            </a:r>
            <a:r>
              <a:rPr lang="en-US" sz="1400" i="1" dirty="0" err="1">
                <a:latin typeface="Arial Narrow" panose="020B0606020202030204" pitchFamily="34" charset="0"/>
              </a:rPr>
              <a:t>bij</a:t>
            </a:r>
            <a:r>
              <a:rPr lang="en-US" sz="1400" i="1" dirty="0">
                <a:latin typeface="Arial Narrow" panose="020B0606020202030204" pitchFamily="34" charset="0"/>
              </a:rPr>
              <a:t> </a:t>
            </a:r>
            <a:r>
              <a:rPr lang="en-US" sz="1400" i="1" dirty="0" err="1">
                <a:latin typeface="Arial Narrow" panose="020B0606020202030204" pitchFamily="34" charset="0"/>
              </a:rPr>
              <a:t>vroegkinderlijke</a:t>
            </a:r>
            <a:r>
              <a:rPr lang="en-US" sz="1400" i="1" dirty="0">
                <a:latin typeface="Arial Narrow" panose="020B0606020202030204" pitchFamily="34" charset="0"/>
              </a:rPr>
              <a:t> </a:t>
            </a:r>
            <a:r>
              <a:rPr lang="en-US" sz="1400" i="1" dirty="0" err="1">
                <a:latin typeface="Arial Narrow" panose="020B0606020202030204" pitchFamily="34" charset="0"/>
              </a:rPr>
              <a:t>traumatisering</a:t>
            </a:r>
            <a:r>
              <a:rPr lang="en-US" sz="1400" i="1" dirty="0">
                <a:latin typeface="Arial Narrow" panose="020B0606020202030204" pitchFamily="34" charset="0"/>
              </a:rPr>
              <a:t>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indicatieverschillen</a:t>
            </a:r>
            <a:r>
              <a:rPr lang="en-US" sz="1400" i="1" dirty="0">
                <a:latin typeface="Arial Narrow" panose="020B0606020202030204" pitchFamily="34" charset="0"/>
              </a:rPr>
              <a:t> </a:t>
            </a:r>
            <a:r>
              <a:rPr lang="en-US" sz="1400" i="1" dirty="0" err="1">
                <a:latin typeface="Arial Narrow" panose="020B0606020202030204" pitchFamily="34" charset="0"/>
              </a:rPr>
              <a:t>bij</a:t>
            </a:r>
            <a:r>
              <a:rPr lang="en-US" sz="1400" i="1" dirty="0">
                <a:latin typeface="Arial Narrow" panose="020B0606020202030204" pitchFamily="34" charset="0"/>
              </a:rPr>
              <a:t> </a:t>
            </a:r>
            <a:r>
              <a:rPr lang="en-US" sz="1400" i="1" dirty="0" err="1">
                <a:latin typeface="Arial Narrow" panose="020B0606020202030204" pitchFamily="34" charset="0"/>
              </a:rPr>
              <a:t>verschillende</a:t>
            </a:r>
            <a:r>
              <a:rPr lang="en-US" sz="1400" i="1" dirty="0">
                <a:latin typeface="Arial Narrow" panose="020B0606020202030204" pitchFamily="34" charset="0"/>
              </a:rPr>
              <a:t> </a:t>
            </a:r>
            <a:r>
              <a:rPr lang="en-US" sz="1400" i="1" dirty="0" err="1">
                <a:latin typeface="Arial Narrow" panose="020B0606020202030204" pitchFamily="34" charset="0"/>
              </a:rPr>
              <a:t>verwerkingstechnieken</a:t>
            </a:r>
            <a:r>
              <a:rPr lang="en-US" sz="1400" i="1" dirty="0">
                <a:latin typeface="Arial Narrow" panose="020B0606020202030204" pitchFamily="34" charset="0"/>
              </a:rPr>
              <a:t>.</a:t>
            </a:r>
          </a:p>
          <a:p>
            <a:pPr algn="ctr">
              <a:lnSpc>
                <a:spcPct val="90000"/>
              </a:lnSpc>
              <a:spcAft>
                <a:spcPts val="600"/>
              </a:spcAft>
            </a:pPr>
            <a:r>
              <a:rPr lang="en-US" sz="1400" i="1" dirty="0">
                <a:latin typeface="Arial Narrow" panose="020B0606020202030204" pitchFamily="34" charset="0"/>
              </a:rPr>
              <a:t>(</a:t>
            </a:r>
            <a:r>
              <a:rPr lang="en-US" sz="1400" i="1" dirty="0" err="1">
                <a:latin typeface="Arial Narrow" panose="020B0606020202030204" pitchFamily="34" charset="0"/>
              </a:rPr>
              <a:t>Martijn</a:t>
            </a:r>
            <a:r>
              <a:rPr lang="en-US" sz="1400" i="1" dirty="0">
                <a:latin typeface="Arial Narrow" panose="020B0606020202030204" pitchFamily="34" charset="0"/>
              </a:rPr>
              <a:t> </a:t>
            </a:r>
            <a:r>
              <a:rPr lang="en-US" sz="1400" i="1" dirty="0" err="1">
                <a:latin typeface="Arial Narrow" panose="020B0606020202030204" pitchFamily="34" charset="0"/>
              </a:rPr>
              <a:t>Stöfsel</a:t>
            </a:r>
            <a:r>
              <a:rPr lang="en-US" sz="1400" i="1" dirty="0">
                <a:latin typeface="Arial Narrow" panose="020B0606020202030204" pitchFamily="34" charset="0"/>
              </a:rPr>
              <a:t>)</a:t>
            </a:r>
          </a:p>
          <a:p>
            <a:pPr marL="285750" indent="-285750" algn="ctr">
              <a:buFontTx/>
              <a:buChar char="-"/>
            </a:pPr>
            <a:endParaRPr lang="en-US" sz="1400" i="1" dirty="0">
              <a:solidFill>
                <a:srgbClr val="FFFFFF"/>
              </a:solidFill>
              <a:effectLst/>
              <a:latin typeface="Arial Narrow" panose="020B0606020202030204" pitchFamily="34" charset="0"/>
            </a:endParaRPr>
          </a:p>
          <a:p>
            <a:pPr algn="ctr"/>
            <a:r>
              <a:rPr lang="en-US" b="1" i="1" dirty="0">
                <a:solidFill>
                  <a:srgbClr val="FFFFFF"/>
                </a:solidFill>
                <a:effectLst/>
                <a:latin typeface="Arial Narrow" panose="020B0606020202030204" pitchFamily="34" charset="0"/>
              </a:rPr>
              <a:t>PRIJS: €330,00</a:t>
            </a:r>
          </a:p>
          <a:p>
            <a:pPr algn="ctr"/>
            <a:endParaRPr lang="en-US" sz="2000" i="1" kern="100" dirty="0">
              <a:latin typeface="Arial Narrow" panose="020B0606020202030204" pitchFamily="34" charset="0"/>
              <a:ea typeface="Calibri" panose="020F0502020204030204" pitchFamily="34" charset="0"/>
              <a:cs typeface="Times New Roman" panose="02020603050405020304" pitchFamily="18" charset="0"/>
            </a:endParaRPr>
          </a:p>
          <a:p>
            <a:endParaRPr lang="nl-BE"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0951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7</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131498" y="1448717"/>
            <a:ext cx="9929004" cy="5632311"/>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p>
          <a:p>
            <a:pPr algn="ct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VOORTGEZETTE MODU</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LE – LEVEL 1</a:t>
            </a:r>
          </a:p>
          <a:p>
            <a:pPr algn="ctr"/>
            <a:r>
              <a:rPr lang="nl-BE" sz="2400" b="1" kern="1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Twee opeenvolgende dagen plannen</a:t>
            </a:r>
          </a:p>
          <a:p>
            <a:pPr algn="ctr"/>
            <a:r>
              <a:rPr lang="nl-BE" sz="2400" b="1" kern="100" dirty="0">
                <a:latin typeface="Arial Narrow" panose="020B0606020202030204" pitchFamily="34" charset="0"/>
                <a:ea typeface="Calibri" panose="020F0502020204030204" pitchFamily="34" charset="0"/>
                <a:cs typeface="Times New Roman" panose="02020603050405020304" pitchFamily="18" charset="0"/>
              </a:rPr>
              <a:t>Therapeutische technieken – deel 2 - FOCUSING</a:t>
            </a:r>
          </a:p>
          <a:p>
            <a:pPr algn="ctr"/>
            <a:endParaRPr lang="nl-BE" sz="2400" b="1" i="1" kern="1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nl-BE"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nl-BE" sz="1400" i="1" kern="100" dirty="0">
                <a:latin typeface="Arial Narrow" panose="020B0606020202030204" pitchFamily="34" charset="0"/>
                <a:ea typeface="Calibri" panose="020F0502020204030204" pitchFamily="34" charset="0"/>
                <a:cs typeface="Times New Roman" panose="02020603050405020304" pitchFamily="18" charset="0"/>
              </a:rPr>
              <a:t>Dag 1 : </a:t>
            </a:r>
            <a:r>
              <a:rPr lang="en-US" sz="1400" i="1" dirty="0">
                <a:latin typeface="Arial Narrow" panose="020B0606020202030204" pitchFamily="34" charset="0"/>
              </a:rPr>
              <a:t>Focusing </a:t>
            </a:r>
            <a:r>
              <a:rPr lang="en-US" sz="1400" i="1" dirty="0" err="1">
                <a:latin typeface="Arial Narrow" panose="020B0606020202030204" pitchFamily="34" charset="0"/>
              </a:rPr>
              <a:t>georiënteerde</a:t>
            </a:r>
            <a:r>
              <a:rPr lang="en-US" sz="1400" i="1" dirty="0">
                <a:latin typeface="Arial Narrow" panose="020B0606020202030204" pitchFamily="34" charset="0"/>
              </a:rPr>
              <a:t> </a:t>
            </a:r>
            <a:r>
              <a:rPr lang="en-US" sz="1400" i="1" dirty="0" err="1">
                <a:latin typeface="Arial Narrow" panose="020B0606020202030204" pitchFamily="34" charset="0"/>
              </a:rPr>
              <a:t>psychotherapie</a:t>
            </a:r>
            <a:r>
              <a:rPr lang="en-US" sz="1400" i="1" dirty="0">
                <a:latin typeface="Arial Narrow" panose="020B0606020202030204" pitchFamily="34" charset="0"/>
              </a:rPr>
              <a:t> in de context van trauma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dissociatie</a:t>
            </a:r>
            <a:r>
              <a:rPr lang="en-US" sz="1400" i="1" dirty="0">
                <a:latin typeface="Arial Narrow" panose="020B0606020202030204" pitchFamily="34" charset="0"/>
              </a:rPr>
              <a:t>: inleading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therapeutische</a:t>
            </a:r>
            <a:r>
              <a:rPr lang="en-US" sz="1400" i="1" dirty="0">
                <a:latin typeface="Arial Narrow" panose="020B0606020202030204" pitchFamily="34" charset="0"/>
              </a:rPr>
              <a:t> </a:t>
            </a:r>
            <a:r>
              <a:rPr lang="en-US" sz="1400" i="1" dirty="0" err="1">
                <a:latin typeface="Arial Narrow" panose="020B0606020202030204" pitchFamily="34" charset="0"/>
              </a:rPr>
              <a:t>indicaties</a:t>
            </a:r>
            <a:endParaRPr lang="en-US" sz="1400" i="1" dirty="0">
              <a:latin typeface="Arial Narrow" panose="020B0606020202030204" pitchFamily="34" charset="0"/>
            </a:endParaRPr>
          </a:p>
          <a:p>
            <a:pPr algn="ctr">
              <a:lnSpc>
                <a:spcPct val="90000"/>
              </a:lnSpc>
              <a:spcAft>
                <a:spcPts val="600"/>
              </a:spcAft>
            </a:pPr>
            <a:r>
              <a:rPr lang="en-US" sz="1400" i="1" dirty="0">
                <a:latin typeface="Arial Narrow" panose="020B0606020202030204" pitchFamily="34" charset="0"/>
              </a:rPr>
              <a:t>(Jessie </a:t>
            </a:r>
            <a:r>
              <a:rPr lang="en-US" sz="1400" i="1" dirty="0" err="1">
                <a:latin typeface="Arial Narrow" panose="020B0606020202030204" pitchFamily="34" charset="0"/>
              </a:rPr>
              <a:t>Delooz</a:t>
            </a:r>
            <a:r>
              <a:rPr lang="en-US" sz="1400" i="1" dirty="0">
                <a:latin typeface="Arial Narrow" panose="020B0606020202030204" pitchFamily="34" charset="0"/>
              </a:rPr>
              <a:t>)</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2 : </a:t>
            </a:r>
            <a:r>
              <a:rPr lang="en-US" sz="1400" i="1" dirty="0">
                <a:latin typeface="Arial Narrow" panose="020B0606020202030204" pitchFamily="34" charset="0"/>
              </a:rPr>
              <a:t>Focusing </a:t>
            </a:r>
            <a:r>
              <a:rPr lang="en-US" sz="1400" i="1" dirty="0" err="1">
                <a:latin typeface="Arial Narrow" panose="020B0606020202030204" pitchFamily="34" charset="0"/>
              </a:rPr>
              <a:t>georiënteerde</a:t>
            </a:r>
            <a:r>
              <a:rPr lang="en-US" sz="1400" i="1" dirty="0">
                <a:latin typeface="Arial Narrow" panose="020B0606020202030204" pitchFamily="34" charset="0"/>
              </a:rPr>
              <a:t> </a:t>
            </a:r>
            <a:r>
              <a:rPr lang="en-US" sz="1400" i="1" dirty="0" err="1">
                <a:latin typeface="Arial Narrow" panose="020B0606020202030204" pitchFamily="34" charset="0"/>
              </a:rPr>
              <a:t>psychotherapie</a:t>
            </a:r>
            <a:r>
              <a:rPr lang="en-US" sz="1400" i="1" dirty="0">
                <a:latin typeface="Arial Narrow" panose="020B0606020202030204" pitchFamily="34" charset="0"/>
              </a:rPr>
              <a:t> in de context van trauma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dissociatie</a:t>
            </a:r>
            <a:r>
              <a:rPr lang="en-US" sz="1400" i="1" dirty="0">
                <a:latin typeface="Arial Narrow" panose="020B0606020202030204" pitchFamily="34" charset="0"/>
              </a:rPr>
              <a:t>: </a:t>
            </a:r>
            <a:r>
              <a:rPr lang="en-US" sz="1400" i="1" dirty="0" err="1">
                <a:latin typeface="Arial Narrow" panose="020B0606020202030204" pitchFamily="34" charset="0"/>
              </a:rPr>
              <a:t>uitdieping</a:t>
            </a:r>
            <a:r>
              <a:rPr lang="en-US" sz="1400" i="1" dirty="0">
                <a:latin typeface="Arial Narrow" panose="020B0606020202030204" pitchFamily="34" charset="0"/>
              </a:rPr>
              <a:t> </a:t>
            </a:r>
            <a:r>
              <a:rPr lang="en-US" sz="1400" i="1" dirty="0" err="1">
                <a:latin typeface="Arial Narrow" panose="020B0606020202030204" pitchFamily="34" charset="0"/>
              </a:rPr>
              <a:t>en</a:t>
            </a:r>
            <a:r>
              <a:rPr lang="en-US" sz="1400" i="1" dirty="0">
                <a:latin typeface="Arial Narrow" panose="020B0606020202030204" pitchFamily="34" charset="0"/>
              </a:rPr>
              <a:t> </a:t>
            </a:r>
            <a:r>
              <a:rPr lang="en-US" sz="1400" i="1" dirty="0" err="1">
                <a:latin typeface="Arial Narrow" panose="020B0606020202030204" pitchFamily="34" charset="0"/>
              </a:rPr>
              <a:t>inoefening</a:t>
            </a:r>
            <a:endParaRPr lang="en-US" sz="1400" i="1" dirty="0">
              <a:latin typeface="Arial Narrow" panose="020B0606020202030204" pitchFamily="34" charset="0"/>
            </a:endParaRPr>
          </a:p>
          <a:p>
            <a:pPr algn="ctr">
              <a:lnSpc>
                <a:spcPct val="90000"/>
              </a:lnSpc>
              <a:spcAft>
                <a:spcPts val="600"/>
              </a:spcAft>
            </a:pPr>
            <a:r>
              <a:rPr lang="en-US" sz="1400" i="1" dirty="0">
                <a:effectLst/>
                <a:latin typeface="Arial Narrow" panose="020B0606020202030204" pitchFamily="34" charset="0"/>
              </a:rPr>
              <a:t>(Jessie </a:t>
            </a:r>
            <a:r>
              <a:rPr lang="en-US" sz="1400" i="1" dirty="0" err="1">
                <a:effectLst/>
                <a:latin typeface="Arial Narrow" panose="020B0606020202030204" pitchFamily="34" charset="0"/>
              </a:rPr>
              <a:t>Delooz</a:t>
            </a:r>
            <a:r>
              <a:rPr lang="en-US" sz="1400" i="1" dirty="0">
                <a:effectLst/>
                <a:latin typeface="Arial Narrow" panose="020B0606020202030204" pitchFamily="34" charset="0"/>
              </a:rPr>
              <a:t>)</a:t>
            </a:r>
          </a:p>
          <a:p>
            <a:pPr algn="ctr">
              <a:lnSpc>
                <a:spcPct val="90000"/>
              </a:lnSpc>
              <a:spcAft>
                <a:spcPts val="600"/>
              </a:spcAft>
            </a:pPr>
            <a:endParaRPr lang="en-US" sz="1400" i="1" dirty="0">
              <a:effectLst/>
              <a:latin typeface="Arial Narrow" panose="020B0606020202030204" pitchFamily="34" charset="0"/>
            </a:endParaRPr>
          </a:p>
          <a:p>
            <a:pPr algn="ctr"/>
            <a:r>
              <a:rPr lang="en-US" b="1" i="1" dirty="0">
                <a:solidFill>
                  <a:srgbClr val="FFFFFF"/>
                </a:solidFill>
                <a:effectLst/>
                <a:latin typeface="Arial Narrow" panose="020B0606020202030204" pitchFamily="34" charset="0"/>
              </a:rPr>
              <a:t>PRIJS: €330,00</a:t>
            </a:r>
          </a:p>
          <a:p>
            <a:pPr algn="ctr"/>
            <a:endParaRPr lang="en-US" sz="2000" i="1" kern="100" dirty="0">
              <a:latin typeface="Arial Narrow" panose="020B0606020202030204" pitchFamily="34" charset="0"/>
              <a:ea typeface="Calibri" panose="020F0502020204030204" pitchFamily="34" charset="0"/>
              <a:cs typeface="Times New Roman" panose="02020603050405020304" pitchFamily="18" charset="0"/>
            </a:endParaRPr>
          </a:p>
          <a:p>
            <a:endParaRPr lang="nl-BE"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66647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8</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131498" y="1448717"/>
            <a:ext cx="9929004" cy="6020110"/>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p>
          <a:p>
            <a:pPr algn="ct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VOORTGEZETTE MODU</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LE – LEVEL 1</a:t>
            </a:r>
          </a:p>
          <a:p>
            <a:pPr algn="ctr"/>
            <a:r>
              <a:rPr lang="nl-BE" sz="2400" b="1" kern="1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Twee opeenvolgende dagen plannen</a:t>
            </a:r>
          </a:p>
          <a:p>
            <a:pPr algn="ctr"/>
            <a:r>
              <a:rPr lang="nl-BE" sz="2400" b="1" kern="100" dirty="0">
                <a:latin typeface="Arial Narrow" panose="020B0606020202030204" pitchFamily="34" charset="0"/>
                <a:ea typeface="Calibri" panose="020F0502020204030204" pitchFamily="34" charset="0"/>
                <a:cs typeface="Times New Roman" panose="02020603050405020304" pitchFamily="18" charset="0"/>
              </a:rPr>
              <a:t>Therapeutische technieken – deel 3 - HYPNOSE</a:t>
            </a:r>
          </a:p>
          <a:p>
            <a:pPr algn="ctr"/>
            <a:endParaRPr lang="nl-BE" sz="2400" b="1" i="1" kern="1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nl-BE"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nl-BE" sz="1400" i="1" kern="100" dirty="0">
                <a:latin typeface="Arial Narrow" panose="020B0606020202030204" pitchFamily="34" charset="0"/>
                <a:ea typeface="Calibri" panose="020F0502020204030204" pitchFamily="34" charset="0"/>
                <a:cs typeface="Times New Roman" panose="02020603050405020304" pitchFamily="18" charset="0"/>
              </a:rPr>
              <a:t>Dag 1 : </a:t>
            </a:r>
            <a:r>
              <a:rPr lang="en-US" sz="1400" i="1" dirty="0">
                <a:effectLst/>
              </a:rPr>
              <a:t>Het </a:t>
            </a:r>
            <a:r>
              <a:rPr lang="en-US" sz="1400" i="1" dirty="0" err="1">
                <a:effectLst/>
              </a:rPr>
              <a:t>gebruik</a:t>
            </a:r>
            <a:r>
              <a:rPr lang="en-US" sz="1400" i="1" dirty="0">
                <a:effectLst/>
              </a:rPr>
              <a:t> van </a:t>
            </a:r>
            <a:r>
              <a:rPr lang="en-US" sz="1400" i="1" dirty="0" err="1">
                <a:effectLst/>
              </a:rPr>
              <a:t>hypnose</a:t>
            </a:r>
            <a:r>
              <a:rPr lang="en-US" sz="1400" i="1" dirty="0">
                <a:effectLst/>
              </a:rPr>
              <a:t> in de context van trauma </a:t>
            </a:r>
            <a:r>
              <a:rPr lang="en-US" sz="1400" i="1" dirty="0" err="1">
                <a:effectLst/>
              </a:rPr>
              <a:t>en</a:t>
            </a:r>
            <a:r>
              <a:rPr lang="en-US" sz="1400" i="1" dirty="0">
                <a:effectLst/>
              </a:rPr>
              <a:t> </a:t>
            </a:r>
            <a:r>
              <a:rPr lang="en-US" sz="1400" i="1" dirty="0" err="1">
                <a:effectLst/>
              </a:rPr>
              <a:t>dissociatie</a:t>
            </a:r>
            <a:r>
              <a:rPr lang="en-US" sz="1400" i="1" dirty="0">
                <a:effectLst/>
              </a:rPr>
              <a:t>: </a:t>
            </a:r>
            <a:r>
              <a:rPr lang="en-US" sz="1400" i="1" dirty="0" err="1">
                <a:effectLst/>
              </a:rPr>
              <a:t>therapeutische</a:t>
            </a:r>
            <a:r>
              <a:rPr lang="en-US" sz="1400" i="1" dirty="0">
                <a:effectLst/>
              </a:rPr>
              <a:t> </a:t>
            </a:r>
            <a:r>
              <a:rPr lang="en-US" sz="1400" i="1" dirty="0" err="1">
                <a:effectLst/>
              </a:rPr>
              <a:t>indicaties</a:t>
            </a:r>
            <a:r>
              <a:rPr lang="en-US" sz="1400" i="1" dirty="0">
                <a:effectLst/>
              </a:rPr>
              <a:t> </a:t>
            </a:r>
            <a:r>
              <a:rPr lang="en-US" sz="1400" i="1" dirty="0" err="1">
                <a:effectLst/>
              </a:rPr>
              <a:t>voor</a:t>
            </a:r>
            <a:r>
              <a:rPr lang="en-US" sz="1400" i="1" dirty="0">
                <a:effectLst/>
              </a:rPr>
              <a:t> </a:t>
            </a:r>
            <a:r>
              <a:rPr lang="en-US" sz="1400" i="1" dirty="0" err="1">
                <a:effectLst/>
              </a:rPr>
              <a:t>stabilisatie</a:t>
            </a:r>
            <a:r>
              <a:rPr lang="en-US" sz="1400" i="1" dirty="0">
                <a:effectLst/>
              </a:rPr>
              <a:t>/</a:t>
            </a:r>
            <a:r>
              <a:rPr lang="en-US" sz="1400" i="1" dirty="0" err="1">
                <a:effectLst/>
              </a:rPr>
              <a:t>confrontatie</a:t>
            </a:r>
            <a:endParaRPr lang="en-US" sz="1400" i="1" dirty="0">
              <a:latin typeface="Arial Narrow" panose="020B0606020202030204" pitchFamily="34" charset="0"/>
            </a:endParaRPr>
          </a:p>
          <a:p>
            <a:pPr algn="ctr">
              <a:lnSpc>
                <a:spcPct val="90000"/>
              </a:lnSpc>
              <a:spcAft>
                <a:spcPts val="600"/>
              </a:spcAft>
            </a:pPr>
            <a:r>
              <a:rPr lang="en-US" sz="1400" i="1" dirty="0">
                <a:latin typeface="Arial Narrow" panose="020B0606020202030204" pitchFamily="34" charset="0"/>
              </a:rPr>
              <a:t>(Erik de Soir)</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2 : </a:t>
            </a:r>
            <a:r>
              <a:rPr lang="en-US" sz="1400" i="1" dirty="0">
                <a:effectLst/>
              </a:rPr>
              <a:t>Het </a:t>
            </a:r>
            <a:r>
              <a:rPr lang="en-US" sz="1400" i="1" dirty="0" err="1">
                <a:effectLst/>
              </a:rPr>
              <a:t>gebruik</a:t>
            </a:r>
            <a:r>
              <a:rPr lang="en-US" sz="1400" i="1" dirty="0">
                <a:effectLst/>
              </a:rPr>
              <a:t> van </a:t>
            </a:r>
            <a:r>
              <a:rPr lang="en-US" sz="1400" i="1" dirty="0" err="1">
                <a:effectLst/>
              </a:rPr>
              <a:t>hypnose</a:t>
            </a:r>
            <a:r>
              <a:rPr lang="en-US" sz="1400" i="1" dirty="0">
                <a:effectLst/>
              </a:rPr>
              <a:t> in de context van trauma </a:t>
            </a:r>
            <a:r>
              <a:rPr lang="en-US" sz="1400" i="1" dirty="0" err="1">
                <a:effectLst/>
              </a:rPr>
              <a:t>en</a:t>
            </a:r>
            <a:r>
              <a:rPr lang="en-US" sz="1400" i="1" dirty="0">
                <a:effectLst/>
              </a:rPr>
              <a:t> </a:t>
            </a:r>
            <a:r>
              <a:rPr lang="en-US" sz="1400" i="1" dirty="0" err="1">
                <a:effectLst/>
              </a:rPr>
              <a:t>dissociatie</a:t>
            </a:r>
            <a:r>
              <a:rPr lang="en-US" sz="1400" i="1" dirty="0">
                <a:effectLst/>
              </a:rPr>
              <a:t>: </a:t>
            </a:r>
            <a:r>
              <a:rPr lang="en-US" sz="1400" i="1" dirty="0" err="1">
                <a:effectLst/>
              </a:rPr>
              <a:t>therapeutische</a:t>
            </a:r>
            <a:r>
              <a:rPr lang="en-US" sz="1400" i="1" dirty="0">
                <a:effectLst/>
              </a:rPr>
              <a:t> </a:t>
            </a:r>
            <a:r>
              <a:rPr lang="en-US" sz="1400" i="1" dirty="0" err="1">
                <a:effectLst/>
              </a:rPr>
              <a:t>indicaties</a:t>
            </a:r>
            <a:r>
              <a:rPr lang="en-US" sz="1400" i="1" dirty="0">
                <a:effectLst/>
              </a:rPr>
              <a:t> </a:t>
            </a:r>
            <a:r>
              <a:rPr lang="en-US" sz="1400" i="1" dirty="0" err="1">
                <a:effectLst/>
              </a:rPr>
              <a:t>voor</a:t>
            </a:r>
            <a:r>
              <a:rPr lang="en-US" sz="1400" i="1" dirty="0">
                <a:effectLst/>
              </a:rPr>
              <a:t> </a:t>
            </a:r>
            <a:r>
              <a:rPr lang="en-US" sz="1400" i="1" dirty="0" err="1">
                <a:effectLst/>
              </a:rPr>
              <a:t>confrontatie</a:t>
            </a:r>
            <a:r>
              <a:rPr lang="en-US" sz="1400" i="1" dirty="0">
                <a:effectLst/>
              </a:rPr>
              <a:t>/</a:t>
            </a:r>
            <a:r>
              <a:rPr lang="en-US" sz="1400" i="1" dirty="0" err="1">
                <a:effectLst/>
              </a:rPr>
              <a:t>integratie</a:t>
            </a:r>
            <a:endParaRPr lang="en-US" sz="1400" i="1" dirty="0">
              <a:latin typeface="Arial Narrow" panose="020B0606020202030204" pitchFamily="34" charset="0"/>
            </a:endParaRPr>
          </a:p>
          <a:p>
            <a:pPr algn="ctr">
              <a:lnSpc>
                <a:spcPct val="90000"/>
              </a:lnSpc>
              <a:spcAft>
                <a:spcPts val="600"/>
              </a:spcAft>
            </a:pPr>
            <a:r>
              <a:rPr lang="en-US" sz="1400" i="1" dirty="0">
                <a:latin typeface="Arial Narrow" panose="020B0606020202030204" pitchFamily="34" charset="0"/>
              </a:rPr>
              <a:t>(Erik de Soir)</a:t>
            </a:r>
          </a:p>
          <a:p>
            <a:pPr algn="ctr">
              <a:lnSpc>
                <a:spcPct val="90000"/>
              </a:lnSpc>
              <a:spcAft>
                <a:spcPts val="600"/>
              </a:spcAft>
            </a:pPr>
            <a:endParaRPr lang="en-US" sz="1400" i="1" dirty="0">
              <a:effectLst/>
              <a:latin typeface="Arial Narrow" panose="020B0606020202030204" pitchFamily="34" charset="0"/>
            </a:endParaRPr>
          </a:p>
          <a:p>
            <a:pPr algn="ctr"/>
            <a:r>
              <a:rPr lang="en-US" b="1" i="1" dirty="0">
                <a:solidFill>
                  <a:srgbClr val="FFFFFF"/>
                </a:solidFill>
                <a:effectLst/>
                <a:latin typeface="Arial Narrow" panose="020B0606020202030204" pitchFamily="34" charset="0"/>
              </a:rPr>
              <a:t>PRIJS: €330,00</a:t>
            </a:r>
          </a:p>
          <a:p>
            <a:pPr algn="ctr"/>
            <a:endParaRPr lang="en-US" sz="2000" i="1" kern="100" dirty="0">
              <a:latin typeface="Arial Narrow" panose="020B0606020202030204" pitchFamily="34" charset="0"/>
              <a:ea typeface="Calibri" panose="020F0502020204030204" pitchFamily="34" charset="0"/>
              <a:cs typeface="Times New Roman" panose="02020603050405020304" pitchFamily="18" charset="0"/>
            </a:endParaRPr>
          </a:p>
          <a:p>
            <a:endParaRPr lang="nl-BE"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96629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0CDC1E81-2337-4EF0-8DCF-7EEDC8A08B60}"/>
              </a:ext>
            </a:extLst>
          </p:cNvPr>
          <p:cNvSpPr txBox="1">
            <a:spLocks noChangeArrowheads="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Tahoma" panose="020B0604030504040204" pitchFamily="34" charset="0"/>
                <a:ea typeface="Microsoft YaHei" panose="020B0503020204020204" pitchFamily="34" charset="-122"/>
              </a:defRPr>
            </a:lvl9pPr>
          </a:lstStyle>
          <a:p>
            <a:pPr algn="r" defTabSz="449263" fontAlgn="base">
              <a:spcBef>
                <a:spcPct val="0"/>
              </a:spcBef>
              <a:spcAft>
                <a:spcPct val="0"/>
              </a:spcAft>
              <a:buSzPct val="100000"/>
              <a:defRPr/>
            </a:pPr>
            <a:fld id="{812432A5-8A65-4046-8141-BC716ECAC2C6}" type="slidenum">
              <a:rPr lang="en-US" altLang="nl-NL" sz="1400">
                <a:effectLst>
                  <a:outerShdw blurRad="38100" dist="38100" dir="2700000" algn="tl">
                    <a:srgbClr val="000000"/>
                  </a:outerShdw>
                </a:effectLst>
                <a:latin typeface="Arial" panose="020B0604020202020204" pitchFamily="34" charset="0"/>
              </a:rPr>
              <a:pPr algn="r" defTabSz="449263" fontAlgn="base">
                <a:spcBef>
                  <a:spcPct val="0"/>
                </a:spcBef>
                <a:spcAft>
                  <a:spcPct val="0"/>
                </a:spcAft>
                <a:buSzPct val="100000"/>
                <a:defRPr/>
              </a:pPr>
              <a:t>9</a:t>
            </a:fld>
            <a:endParaRPr lang="en-US" altLang="nl-NL" sz="1400">
              <a:effectLst>
                <a:outerShdw blurRad="38100" dist="38100" dir="2700000" algn="tl">
                  <a:srgbClr val="000000"/>
                </a:outerShdw>
              </a:effectLst>
              <a:latin typeface="Arial" panose="020B0604020202020204" pitchFamily="34" charset="0"/>
            </a:endParaRPr>
          </a:p>
        </p:txBody>
      </p:sp>
      <p:sp>
        <p:nvSpPr>
          <p:cNvPr id="3" name="Tekstvak 2">
            <a:extLst>
              <a:ext uri="{FF2B5EF4-FFF2-40B4-BE49-F238E27FC236}">
                <a16:creationId xmlns:a16="http://schemas.microsoft.com/office/drawing/2014/main" id="{A42F67B5-99B4-CDF3-1D43-3EF0DCAEE4AB}"/>
              </a:ext>
            </a:extLst>
          </p:cNvPr>
          <p:cNvSpPr txBox="1"/>
          <p:nvPr/>
        </p:nvSpPr>
        <p:spPr>
          <a:xfrm>
            <a:off x="1131498" y="1448717"/>
            <a:ext cx="9929004" cy="5632311"/>
          </a:xfrm>
          <a:prstGeom prst="rect">
            <a:avLst/>
          </a:prstGeom>
          <a:noFill/>
        </p:spPr>
        <p:txBody>
          <a:bodyPr wrap="square">
            <a:spAutoFit/>
          </a:bodyPr>
          <a:lstStyle/>
          <a:p>
            <a:pPr algn="ctr"/>
            <a:r>
              <a:rPr lang="nl-BE" sz="3200" b="1" kern="100" dirty="0">
                <a:effectLst/>
                <a:latin typeface="Arial Narrow" panose="020B0606020202030204" pitchFamily="34" charset="0"/>
                <a:ea typeface="Calibri" panose="020F0502020204030204" pitchFamily="34" charset="0"/>
                <a:cs typeface="Calibri" panose="020F0502020204030204" pitchFamily="34" charset="0"/>
              </a:rPr>
              <a:t>Programma van de modulaire opbouw</a:t>
            </a:r>
          </a:p>
          <a:p>
            <a:pPr algn="ct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kern="1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BE" sz="2400" b="1" kern="100" dirty="0">
                <a:effectLst/>
                <a:latin typeface="Arial Narrow" panose="020B0606020202030204" pitchFamily="34" charset="0"/>
                <a:ea typeface="Calibri" panose="020F0502020204030204" pitchFamily="34" charset="0"/>
                <a:cs typeface="Times New Roman" panose="02020603050405020304" pitchFamily="18" charset="0"/>
              </a:rPr>
              <a:t>VOORTGEZETTE MODU</a:t>
            </a:r>
            <a:r>
              <a:rPr lang="nl-BE" sz="2400" b="1" kern="100" dirty="0">
                <a:latin typeface="Arial Narrow" panose="020B0606020202030204" pitchFamily="34" charset="0"/>
                <a:ea typeface="Calibri" panose="020F0502020204030204" pitchFamily="34" charset="0"/>
                <a:cs typeface="Times New Roman" panose="02020603050405020304" pitchFamily="18" charset="0"/>
              </a:rPr>
              <a:t>LE – LEVEL 1</a:t>
            </a:r>
          </a:p>
          <a:p>
            <a:pPr algn="ctr"/>
            <a:r>
              <a:rPr lang="nl-BE" sz="2400" b="1" kern="1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Twee opeenvolgende dagen plannen</a:t>
            </a:r>
          </a:p>
          <a:p>
            <a:pPr algn="ctr"/>
            <a:r>
              <a:rPr lang="nl-BE" sz="2400" b="1" kern="100" dirty="0">
                <a:latin typeface="Arial Narrow" panose="020B0606020202030204" pitchFamily="34" charset="0"/>
                <a:ea typeface="Calibri" panose="020F0502020204030204" pitchFamily="34" charset="0"/>
                <a:cs typeface="Times New Roman" panose="02020603050405020304" pitchFamily="18" charset="0"/>
              </a:rPr>
              <a:t>Ethiek, mentale weerbaarheid en zelfzorg</a:t>
            </a:r>
          </a:p>
          <a:p>
            <a:pPr algn="ctr"/>
            <a:endParaRPr lang="nl-BE" sz="2400" b="1" i="1" kern="1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nl-BE"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nl-BE" sz="1400" i="1" kern="100" dirty="0">
                <a:latin typeface="Arial Narrow" panose="020B0606020202030204" pitchFamily="34" charset="0"/>
                <a:ea typeface="Calibri" panose="020F0502020204030204" pitchFamily="34" charset="0"/>
                <a:cs typeface="Times New Roman" panose="02020603050405020304" pitchFamily="18" charset="0"/>
              </a:rPr>
              <a:t>Dag 1 : </a:t>
            </a:r>
            <a:r>
              <a:rPr lang="nl-BE" sz="1400" i="1" dirty="0">
                <a:effectLst/>
                <a:latin typeface="Arial Narrow" panose="020B0606020202030204" pitchFamily="34" charset="0"/>
                <a:ea typeface="Calibri" panose="020F0502020204030204" pitchFamily="34" charset="0"/>
                <a:cs typeface="Verdana" panose="020B0604030504040204" pitchFamily="34" charset="0"/>
              </a:rPr>
              <a:t>Omgaan met ethische dilemma’s, moeilijke cliënten, psychotherapeutische risico’s en co-morbiditeit</a:t>
            </a:r>
          </a:p>
          <a:p>
            <a:pPr algn="ctr">
              <a:lnSpc>
                <a:spcPct val="90000"/>
              </a:lnSpc>
              <a:spcAft>
                <a:spcPts val="600"/>
              </a:spcAft>
            </a:pPr>
            <a:r>
              <a:rPr lang="en-US" sz="1400" i="1" dirty="0">
                <a:latin typeface="Arial Narrow" panose="020B0606020202030204" pitchFamily="34" charset="0"/>
              </a:rPr>
              <a:t>(Jessie </a:t>
            </a:r>
            <a:r>
              <a:rPr lang="en-US" sz="1400" i="1" dirty="0" err="1">
                <a:latin typeface="Arial Narrow" panose="020B0606020202030204" pitchFamily="34" charset="0"/>
              </a:rPr>
              <a:t>Delooz</a:t>
            </a:r>
            <a:r>
              <a:rPr lang="en-US" sz="1400" i="1" dirty="0">
                <a:latin typeface="Arial Narrow" panose="020B0606020202030204" pitchFamily="34" charset="0"/>
              </a:rPr>
              <a:t>)</a:t>
            </a:r>
          </a:p>
          <a:p>
            <a:pPr algn="ctr"/>
            <a:endParaRPr lang="en-US" sz="1400" i="1" kern="1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90000"/>
              </a:lnSpc>
              <a:spcAft>
                <a:spcPts val="600"/>
              </a:spcAft>
            </a:pPr>
            <a:r>
              <a:rPr lang="en-US" sz="1400" i="1" kern="100" dirty="0">
                <a:latin typeface="Arial Narrow" panose="020B0606020202030204" pitchFamily="34" charset="0"/>
                <a:ea typeface="Calibri" panose="020F0502020204030204" pitchFamily="34" charset="0"/>
                <a:cs typeface="Times New Roman" panose="02020603050405020304" pitchFamily="18" charset="0"/>
              </a:rPr>
              <a:t>Dag 2 : </a:t>
            </a:r>
            <a:r>
              <a:rPr lang="nl-BE" sz="1400" i="1" dirty="0">
                <a:effectLst/>
                <a:latin typeface="Arial Narrow" panose="020B0606020202030204" pitchFamily="34" charset="0"/>
                <a:ea typeface="Calibri" panose="020F0502020204030204" pitchFamily="34" charset="0"/>
                <a:cs typeface="Verdana" panose="020B0604030504040204" pitchFamily="34" charset="0"/>
              </a:rPr>
              <a:t>Zelfzorg, herbronning, integratie, actieve burn-outpreventie en veerkracht van de therapeut</a:t>
            </a:r>
          </a:p>
          <a:p>
            <a:pPr algn="ctr">
              <a:lnSpc>
                <a:spcPct val="90000"/>
              </a:lnSpc>
              <a:spcAft>
                <a:spcPts val="600"/>
              </a:spcAft>
            </a:pPr>
            <a:r>
              <a:rPr lang="nl-BE" sz="1400" i="1" dirty="0">
                <a:latin typeface="Arial Narrow" panose="020B0606020202030204" pitchFamily="34" charset="0"/>
                <a:ea typeface="Calibri" panose="020F0502020204030204" pitchFamily="34" charset="0"/>
              </a:rPr>
              <a:t>(Erik de Soir)</a:t>
            </a:r>
          </a:p>
          <a:p>
            <a:pPr algn="ctr">
              <a:lnSpc>
                <a:spcPct val="90000"/>
              </a:lnSpc>
              <a:spcAft>
                <a:spcPts val="600"/>
              </a:spcAft>
            </a:pPr>
            <a:endParaRPr lang="en-US" sz="1400" i="1" dirty="0">
              <a:effectLst/>
              <a:latin typeface="Arial Narrow" panose="020B0606020202030204" pitchFamily="34" charset="0"/>
            </a:endParaRPr>
          </a:p>
          <a:p>
            <a:pPr algn="ctr"/>
            <a:r>
              <a:rPr lang="en-US" b="1" i="1" dirty="0">
                <a:solidFill>
                  <a:srgbClr val="FFFFFF"/>
                </a:solidFill>
                <a:effectLst/>
                <a:latin typeface="Arial Narrow" panose="020B0606020202030204" pitchFamily="34" charset="0"/>
              </a:rPr>
              <a:t>PRIJS: €330,00</a:t>
            </a:r>
          </a:p>
          <a:p>
            <a:pPr algn="ctr"/>
            <a:endParaRPr lang="en-US" sz="2000" i="1" kern="100" dirty="0">
              <a:latin typeface="Arial Narrow" panose="020B0606020202030204" pitchFamily="34" charset="0"/>
              <a:ea typeface="Calibri" panose="020F0502020204030204" pitchFamily="34" charset="0"/>
              <a:cs typeface="Times New Roman" panose="02020603050405020304" pitchFamily="18" charset="0"/>
            </a:endParaRPr>
          </a:p>
          <a:p>
            <a:endParaRPr lang="nl-BE"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BE" sz="1600" i="1"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nl-B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39626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185</TotalTime>
  <Words>2259</Words>
  <Application>Microsoft Macintosh PowerPoint</Application>
  <PresentationFormat>Breedbeeld</PresentationFormat>
  <Paragraphs>277</Paragraphs>
  <Slides>17</Slides>
  <Notes>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Arial Narrow</vt:lpstr>
      <vt:lpstr>Calibri</vt:lpstr>
      <vt:lpstr>MS Shell Dlg 2</vt:lpstr>
      <vt:lpstr>Times New Roman</vt:lpstr>
      <vt:lpstr>Wingdings</vt:lpstr>
      <vt:lpstr>Wingdings 3</vt:lpstr>
      <vt:lpstr>Madison</vt:lpstr>
      <vt:lpstr>C²Trauma2Peace LEVEL I  Modulaire Jaaropleiding Psychotherapie bij Complexe en Chronische Traumatisering  2023-2024   Organisatie: Erik de Soir &amp; Jessie Delooz Gastopleiders: Renate Geuzinge &amp; Martijn Stöfsel </vt:lpstr>
      <vt:lpstr>Opbouw van de modulaire trauma opleiding </vt:lpstr>
      <vt:lpstr>Deelnamevereisten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Principes voor begroting en uitvoerbaarheid</vt:lpstr>
      <vt:lpstr>C²Trauma2Peace LEVEL II  2023-2024    Christine Cuvelier, Jessie Delooz,       Erik de Soir &amp; Ton Wilken </vt:lpstr>
      <vt:lpstr>Opbouw van het verdiepingsjaar </vt:lpstr>
      <vt:lpstr>Deelnamevereisten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Verdiepingsjaar C²Trauma2peace  2023-2024  Level II  Christine Cuvelier, Jessie Delooz, Erik de Soir &amp; Ton Wilken</dc:title>
  <dc:creator>Erik De Soir</dc:creator>
  <cp:lastModifiedBy>Jessica Delooz</cp:lastModifiedBy>
  <cp:revision>7</cp:revision>
  <cp:lastPrinted>2023-07-06T12:25:52Z</cp:lastPrinted>
  <dcterms:created xsi:type="dcterms:W3CDTF">2023-07-06T11:51:34Z</dcterms:created>
  <dcterms:modified xsi:type="dcterms:W3CDTF">2023-07-13T12:36:41Z</dcterms:modified>
</cp:coreProperties>
</file>